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64" r:id="rId4"/>
    <p:sldId id="261" r:id="rId5"/>
    <p:sldId id="260" r:id="rId6"/>
    <p:sldId id="263" r:id="rId7"/>
    <p:sldId id="265" r:id="rId8"/>
    <p:sldId id="266" r:id="rId9"/>
    <p:sldId id="277" r:id="rId10"/>
    <p:sldId id="278" r:id="rId11"/>
    <p:sldId id="295" r:id="rId12"/>
    <p:sldId id="267" r:id="rId13"/>
    <p:sldId id="268" r:id="rId14"/>
    <p:sldId id="279" r:id="rId15"/>
    <p:sldId id="280" r:id="rId16"/>
    <p:sldId id="281" r:id="rId17"/>
    <p:sldId id="269" r:id="rId18"/>
    <p:sldId id="270" r:id="rId19"/>
    <p:sldId id="282" r:id="rId20"/>
    <p:sldId id="283" r:id="rId21"/>
    <p:sldId id="284" r:id="rId22"/>
    <p:sldId id="285" r:id="rId23"/>
    <p:sldId id="286" r:id="rId24"/>
    <p:sldId id="271" r:id="rId25"/>
    <p:sldId id="272" r:id="rId26"/>
    <p:sldId id="287" r:id="rId27"/>
    <p:sldId id="288" r:id="rId28"/>
    <p:sldId id="273" r:id="rId29"/>
    <p:sldId id="274" r:id="rId30"/>
    <p:sldId id="289" r:id="rId31"/>
    <p:sldId id="275" r:id="rId32"/>
    <p:sldId id="276"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1DE8D1-099F-4042-B1DA-E28799C39CF7}">
          <p14:sldIdLst>
            <p14:sldId id="259"/>
            <p14:sldId id="257"/>
            <p14:sldId id="264"/>
            <p14:sldId id="261"/>
            <p14:sldId id="260"/>
            <p14:sldId id="263"/>
            <p14:sldId id="265"/>
            <p14:sldId id="266"/>
            <p14:sldId id="277"/>
            <p14:sldId id="278"/>
            <p14:sldId id="295"/>
            <p14:sldId id="267"/>
            <p14:sldId id="268"/>
            <p14:sldId id="279"/>
            <p14:sldId id="280"/>
            <p14:sldId id="281"/>
            <p14:sldId id="269"/>
            <p14:sldId id="270"/>
            <p14:sldId id="282"/>
            <p14:sldId id="283"/>
            <p14:sldId id="284"/>
            <p14:sldId id="285"/>
            <p14:sldId id="286"/>
            <p14:sldId id="271"/>
            <p14:sldId id="272"/>
          </p14:sldIdLst>
        </p14:section>
        <p14:section name="Untitled Section" id="{4174CF41-11F1-4BEE-8016-FA941859080D}">
          <p14:sldIdLst>
            <p14:sldId id="287"/>
            <p14:sldId id="288"/>
            <p14:sldId id="273"/>
            <p14:sldId id="274"/>
            <p14:sldId id="289"/>
            <p14:sldId id="275"/>
            <p14:sldId id="276"/>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17:38:01.3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177 377,'661'0,"-514"13,-97-7,51 1,62-6,173-4,-205-9,53-1,-56 15,143-4,-262 1,1-1,-1 0,0 0,0-1,0 0,14-8,7-2,-27 12,1 0,0 0,0 0,0 0,-1 0,1 1,6 0,-8 0,-1 0,1 0,-1 0,1 1,-1-1,0 0,1 1,-1-1,0 1,1-1,-1 1,0 0,0-1,1 1,-1 0,0 0,0 0,0 0,0 0,0 0,0 0,0 0,0 2,0-2,-1-1,0 1,0-1,0 1,0 0,0-1,0 1,0-1,0 1,-1-1,1 1,0-1,0 1,0 0,-1-1,1 1,0-1,0 1,-1-1,1 0,0 1,-1-1,1 1,-1-1,1 0,-1 1,1-1,-1 0,1 1,-1-1,1 0,-1 0,1 1,-1-1,1 0,-1 0,1 0,-1 0,0 0,-29 7,25-7,-268 30,64-11,-182 13,238-18,71-4,6 0,-31 3,73-10,0 2,-50 13,53-10,-1-1,0-2,-36 1,54-6,-13 0,0 1,0 1,-34 8,34-5,0-2,1-1,-53-2,-26 1,99-1,-1 1,0 0,1 1,-1-1,1 1,-1 1,1-1,0 1,-7 4,11-6,1 0,0 0,0 0,-1 0,1 0,0 1,0-1,0 0,0 1,0-1,0 0,1 1,-1-1,0 1,1 0,-1-1,1 1,0-1,-1 1,1 0,0-1,0 1,0 0,0-1,0 1,1-1,-1 1,0 0,1-1,-1 1,1-1,-1 1,1-1,0 1,0-1,0 1,0-1,0 0,0 1,0-1,2 2,6 6,0 0,0 0,1-1,0 0,0-1,1 0,0-1,0 0,1-1,15 6,19 4,61 12,-94-24,440 92,-214-58,-163-28,35 10,-67-10,0-1,52 0,541-9,-629 1,1-1,-1 0,1 0,-1 0,0-1,0-1,0 1,0-1,0 0,0-1,-1 0,10-7,-5 2,1-2,-2 0,0 0,0-1,15-23,-13 17,1 0,1 1,0 0,22-18,-30 29,1 1,-1 0,1 0,0 1,1 0,-1 0,1 1,-1 0,1 1,0-1,0 2,0-1,14 1,-19 1,0 0,1 0,-1-1,0 1,1-1,-1 0,0 0,0 0,0-1,5-2,-7 3,0-1,0 0,0 0,0 0,-1 0,1 0,0 0,-1 0,0 0,0-1,1 1,-1 0,-1-1,1 1,0-1,-1 1,1-1,0-3,2-32,-1 0,-6-61,1 13,5 28,-1 34,0 1,-2-1,-4-26,3 43,0 1,0 0,-1 0,0 0,-1 0,1 0,-1 1,0-1,-1 1,1 0,-1 0,0 1,0-1,-6-3,-5-3,1 1,-2 0,-31-14,31 18,-1 0,-1 0,1 2,-1 0,-20 0,-95 1,108 3,8-1,-1 0,-35-9,34 5,0 2,-23-2,-517 4,272 3,-359-2,625 1,1 1,-31 7,-27 3,58-10,-36 9,37-6,-42 3,-55 7,46-3,42-8,1 2,-36 11,58-15,1 0,-1 0,1 1,-1 0,1 0,0 0,0 0,0 1,1 0,-1 0,1 0,0 1,0 0,0-1,-5 10,5-5,1 0,-1-1,2 1,-1 0,1 0,0 1,1-1,0 0,1 14,2 348,-2-367,0 0,0 1,0-1,1 0,0 0,-1 1,1-1,1 0,-1 0,1 0,-1 0,5 6,-4-8,0 1,0-1,1 0,-1-1,1 1,-1 0,1-1,0 1,0-1,-1 0,1 0,0 0,0 0,0-1,0 1,0-1,0 0,6 0,113-2,-41-1,-60 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2979-359D-F869-900C-9E556956AF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D0FE00-453A-5E9D-68F9-EC9F21434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883560-E5AA-F1F7-F49B-64E3F5BA6933}"/>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7B2B83A3-47C5-BF7F-9351-482C318953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8C2CB1-2939-00A1-8730-6F1127098D94}"/>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39805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F04D9-D018-4A8B-DE1F-E2182B012D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C4F241-5AAA-1A12-1BFB-BE887D0E7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9EA325-A23E-D1AC-A8BC-30F269DE57D6}"/>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7432F7AC-31BA-C1F4-C7E7-55BBA7CF9C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53FC78-6071-FDC0-14D5-3C2C5EDD4B23}"/>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183889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D6D26E-E5EF-A3DC-BEA2-F620DC11D9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B507A5-B817-78C9-B877-195A0B6752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EACB67-E783-5C54-1BD3-396B071A6845}"/>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770BA859-7B33-F759-50AB-75B9E87E16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85D69B-1720-4C73-D6E7-8751881218EA}"/>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145836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E69C-C152-01AA-F251-90EB5C1AA9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2CC5DE-A23F-AAA6-244B-94253A7BBA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3B5704-6434-A2F0-F5FB-41F8A50733B1}"/>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7F8B3D6A-7967-09D1-AE18-0773ADDBC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17EE3B-EB97-326E-F569-867E40D70D0B}"/>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288245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E868-A547-63E6-75A9-D9DBDFCB30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6445B99-EE12-8242-A70C-2BA5B6094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786C7E-F860-C385-53AB-7545CFFC2A2B}"/>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9D20D84A-6A16-1861-9552-4A2D181365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FB0B52-945B-9FED-F85C-455E718DC4B8}"/>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355598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8B09-14DF-2745-40BC-851BCB3665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C85FC1-B7ED-C25E-2122-8D8FEB0531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94CFF28-CFAB-6F89-9756-19C48EAF02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E1AAC6-1B2D-9136-C5C0-B01EEFF256EE}"/>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6" name="Footer Placeholder 5">
            <a:extLst>
              <a:ext uri="{FF2B5EF4-FFF2-40B4-BE49-F238E27FC236}">
                <a16:creationId xmlns:a16="http://schemas.microsoft.com/office/drawing/2014/main" id="{13AFD9A4-31A6-B1CD-CDE4-17D1AA7087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B1785E-FEF0-01F0-5544-968172D95678}"/>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3554549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3817-F0ED-593F-2B40-F7B6522A10F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D12AA5-0B95-3BB7-47B0-FDD067DF3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E4C3B-65D3-3AFC-55E8-C5A4E1355C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D43D41F-786C-F2CA-F08A-747588A6D2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9796CA-CF1F-E245-B63B-0FF9E9735F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FB5483-8C29-C238-EBBA-04038BBFC5A8}"/>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8" name="Footer Placeholder 7">
            <a:extLst>
              <a:ext uri="{FF2B5EF4-FFF2-40B4-BE49-F238E27FC236}">
                <a16:creationId xmlns:a16="http://schemas.microsoft.com/office/drawing/2014/main" id="{742CAFDA-F2D4-5C5E-C3A9-DC5D1E0B33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E13784E-CD9B-EA4C-A493-6DE14A60C68C}"/>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320952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2B181-6205-4426-CF37-EB9ADCC13A2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4BB1B5-C0A5-A7EA-0081-1A497D61A299}"/>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4" name="Footer Placeholder 3">
            <a:extLst>
              <a:ext uri="{FF2B5EF4-FFF2-40B4-BE49-F238E27FC236}">
                <a16:creationId xmlns:a16="http://schemas.microsoft.com/office/drawing/2014/main" id="{2E1CCF0B-E380-65D2-1AD8-DDC09720D7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8D77518-D8F8-CCAE-3134-DD95DD3C9A45}"/>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368590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510BFC-254A-E664-EFF5-E5C585605BDE}"/>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3" name="Footer Placeholder 2">
            <a:extLst>
              <a:ext uri="{FF2B5EF4-FFF2-40B4-BE49-F238E27FC236}">
                <a16:creationId xmlns:a16="http://schemas.microsoft.com/office/drawing/2014/main" id="{BF6B9191-CC34-CB13-683E-72C551DA9D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0CB00C-C238-514C-0015-A4369A2957A9}"/>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406070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1092-EC0B-961E-AF45-214A3232DC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B779B6-9FF4-5A9D-7053-F1D90BBD6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2E6DA95-DCC3-5D24-3682-565F5E888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347ED-A6A6-788E-C917-C3925732FCF0}"/>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6" name="Footer Placeholder 5">
            <a:extLst>
              <a:ext uri="{FF2B5EF4-FFF2-40B4-BE49-F238E27FC236}">
                <a16:creationId xmlns:a16="http://schemas.microsoft.com/office/drawing/2014/main" id="{E43B7385-777B-1B4D-53F8-55295463E9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926975-BF5B-AF5B-0BEE-8786D7550FCD}"/>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2721097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8585-8BDA-FF66-2541-31755E086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423C01D-4A6A-3DE2-C0C4-32670EFB1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E0E3B9-0986-1E88-BF67-4AF9653A6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00C424-5E12-7372-BE15-2ACE5E12AFEB}"/>
              </a:ext>
            </a:extLst>
          </p:cNvPr>
          <p:cNvSpPr>
            <a:spLocks noGrp="1"/>
          </p:cNvSpPr>
          <p:nvPr>
            <p:ph type="dt" sz="half" idx="10"/>
          </p:nvPr>
        </p:nvSpPr>
        <p:spPr/>
        <p:txBody>
          <a:bodyPr/>
          <a:lstStyle/>
          <a:p>
            <a:fld id="{A5E4F1FC-5772-4A95-8B80-1FAAAABCB7C2}" type="datetimeFigureOut">
              <a:rPr lang="en-IN" smtClean="0"/>
              <a:t>25-04-2023</a:t>
            </a:fld>
            <a:endParaRPr lang="en-IN"/>
          </a:p>
        </p:txBody>
      </p:sp>
      <p:sp>
        <p:nvSpPr>
          <p:cNvPr id="6" name="Footer Placeholder 5">
            <a:extLst>
              <a:ext uri="{FF2B5EF4-FFF2-40B4-BE49-F238E27FC236}">
                <a16:creationId xmlns:a16="http://schemas.microsoft.com/office/drawing/2014/main" id="{D1033769-C190-AD71-B863-065343554E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EF3B8F-050E-60A3-5617-67BFF7AC2E6F}"/>
              </a:ext>
            </a:extLst>
          </p:cNvPr>
          <p:cNvSpPr>
            <a:spLocks noGrp="1"/>
          </p:cNvSpPr>
          <p:nvPr>
            <p:ph type="sldNum" sz="quarter" idx="12"/>
          </p:nvPr>
        </p:nvSpPr>
        <p:spPr/>
        <p:txBody>
          <a:bodyPr/>
          <a:lstStyle/>
          <a:p>
            <a:fld id="{0594CC81-F277-45F4-B76F-55B13992209F}" type="slidenum">
              <a:rPr lang="en-IN" smtClean="0"/>
              <a:t>‹#›</a:t>
            </a:fld>
            <a:endParaRPr lang="en-IN"/>
          </a:p>
        </p:txBody>
      </p:sp>
    </p:spTree>
    <p:extLst>
      <p:ext uri="{BB962C8B-B14F-4D97-AF65-F5344CB8AC3E}">
        <p14:creationId xmlns:p14="http://schemas.microsoft.com/office/powerpoint/2010/main" val="262045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4369C6-4B77-0B7D-D0C3-055C1A34FF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2D4FD4-4315-1062-02D4-928A8D6C7C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3174EC-1160-0BF2-E8AB-A056A04DD4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4F1FC-5772-4A95-8B80-1FAAAABCB7C2}" type="datetimeFigureOut">
              <a:rPr lang="en-IN" smtClean="0"/>
              <a:t>25-04-2023</a:t>
            </a:fld>
            <a:endParaRPr lang="en-IN"/>
          </a:p>
        </p:txBody>
      </p:sp>
      <p:sp>
        <p:nvSpPr>
          <p:cNvPr id="5" name="Footer Placeholder 4">
            <a:extLst>
              <a:ext uri="{FF2B5EF4-FFF2-40B4-BE49-F238E27FC236}">
                <a16:creationId xmlns:a16="http://schemas.microsoft.com/office/drawing/2014/main" id="{97B7F6FD-1F1E-0FA6-B980-9F12A64A3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335989-5D80-7074-3591-E9020FC21A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94CC81-F277-45F4-B76F-55B13992209F}" type="slidenum">
              <a:rPr lang="en-IN" smtClean="0"/>
              <a:t>‹#›</a:t>
            </a:fld>
            <a:endParaRPr lang="en-IN"/>
          </a:p>
        </p:txBody>
      </p:sp>
    </p:spTree>
    <p:extLst>
      <p:ext uri="{BB962C8B-B14F-4D97-AF65-F5344CB8AC3E}">
        <p14:creationId xmlns:p14="http://schemas.microsoft.com/office/powerpoint/2010/main" val="33653511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0FC6-039E-B90A-7EEF-E5A93171FF08}"/>
              </a:ext>
            </a:extLst>
          </p:cNvPr>
          <p:cNvSpPr>
            <a:spLocks noGrp="1"/>
          </p:cNvSpPr>
          <p:nvPr>
            <p:ph type="ctrTitle"/>
          </p:nvPr>
        </p:nvSpPr>
        <p:spPr>
          <a:xfrm>
            <a:off x="1524000" y="539657"/>
            <a:ext cx="9144000" cy="2387600"/>
          </a:xfrm>
        </p:spPr>
        <p:txBody>
          <a:bodyPr>
            <a:normAutofit fontScale="90000"/>
          </a:bodyPr>
          <a:lstStyle/>
          <a:p>
            <a:r>
              <a:rPr lang="en-US" dirty="0"/>
              <a:t>Steering Wheel Angle Prediction in Autonomous Driving</a:t>
            </a:r>
            <a:endParaRPr lang="en-IN" dirty="0"/>
          </a:p>
        </p:txBody>
      </p:sp>
      <p:sp>
        <p:nvSpPr>
          <p:cNvPr id="3" name="Subtitle 2">
            <a:extLst>
              <a:ext uri="{FF2B5EF4-FFF2-40B4-BE49-F238E27FC236}">
                <a16:creationId xmlns:a16="http://schemas.microsoft.com/office/drawing/2014/main" id="{3767E884-F5EA-4B3D-7C06-66707F4A7F73}"/>
              </a:ext>
            </a:extLst>
          </p:cNvPr>
          <p:cNvSpPr>
            <a:spLocks noGrp="1"/>
          </p:cNvSpPr>
          <p:nvPr>
            <p:ph type="subTitle" idx="1"/>
          </p:nvPr>
        </p:nvSpPr>
        <p:spPr/>
        <p:txBody>
          <a:bodyPr>
            <a:normAutofit/>
          </a:bodyPr>
          <a:lstStyle/>
          <a:p>
            <a:r>
              <a:rPr lang="en-US" sz="2000" dirty="0"/>
              <a:t>Aditya Sanjay Nagulpelli</a:t>
            </a:r>
            <a:br>
              <a:rPr lang="en-US" sz="2000" dirty="0"/>
            </a:br>
            <a:r>
              <a:rPr lang="en-US" sz="2000" dirty="0"/>
              <a:t>112115010</a:t>
            </a:r>
            <a:br>
              <a:rPr lang="en-US" sz="2000" dirty="0"/>
            </a:br>
            <a:r>
              <a:rPr lang="en-US" sz="2000" dirty="0"/>
              <a:t>Bachelor of Technology in Computer Science Engineering </a:t>
            </a:r>
          </a:p>
          <a:p>
            <a:r>
              <a:rPr lang="en-US" sz="2000" dirty="0"/>
              <a:t>Second Year Project</a:t>
            </a:r>
            <a:endParaRPr lang="en-IN" sz="2000" dirty="0"/>
          </a:p>
        </p:txBody>
      </p:sp>
    </p:spTree>
    <p:extLst>
      <p:ext uri="{BB962C8B-B14F-4D97-AF65-F5344CB8AC3E}">
        <p14:creationId xmlns:p14="http://schemas.microsoft.com/office/powerpoint/2010/main" val="391805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0B90-501A-C638-9A95-35CE7CA084E8}"/>
              </a:ext>
            </a:extLst>
          </p:cNvPr>
          <p:cNvSpPr>
            <a:spLocks noGrp="1"/>
          </p:cNvSpPr>
          <p:nvPr>
            <p:ph type="title"/>
          </p:nvPr>
        </p:nvSpPr>
        <p:spPr/>
        <p:txBody>
          <a:bodyPr/>
          <a:lstStyle/>
          <a:p>
            <a:r>
              <a:rPr lang="en-IN" dirty="0"/>
              <a:t>Data Prepossessing</a:t>
            </a:r>
          </a:p>
        </p:txBody>
      </p:sp>
      <p:sp>
        <p:nvSpPr>
          <p:cNvPr id="3" name="Content Placeholder 2">
            <a:extLst>
              <a:ext uri="{FF2B5EF4-FFF2-40B4-BE49-F238E27FC236}">
                <a16:creationId xmlns:a16="http://schemas.microsoft.com/office/drawing/2014/main" id="{A711957F-A59E-1CC4-C768-88055867A314}"/>
              </a:ext>
            </a:extLst>
          </p:cNvPr>
          <p:cNvSpPr>
            <a:spLocks noGrp="1"/>
          </p:cNvSpPr>
          <p:nvPr>
            <p:ph idx="1"/>
          </p:nvPr>
        </p:nvSpPr>
        <p:spPr>
          <a:xfrm>
            <a:off x="838200" y="1452282"/>
            <a:ext cx="10515600" cy="5540189"/>
          </a:xfrm>
        </p:spPr>
        <p:txBody>
          <a:bodyPr>
            <a:normAutofit/>
          </a:bodyPr>
          <a:lstStyle/>
          <a:p>
            <a:r>
              <a:rPr lang="en-IN" dirty="0"/>
              <a:t>Also, </a:t>
            </a:r>
            <a:r>
              <a:rPr lang="en-US" dirty="0"/>
              <a:t>we have modified the data such that there are significant amount of left steering angle and right steering angle.</a:t>
            </a:r>
          </a:p>
          <a:p>
            <a:r>
              <a:rPr lang="en-US" dirty="0"/>
              <a:t>The train/test split was 80/20.</a:t>
            </a:r>
            <a:endParaRPr lang="en-IN" dirty="0"/>
          </a:p>
          <a:p>
            <a:endParaRPr lang="en-IN" dirty="0"/>
          </a:p>
          <a:p>
            <a:endParaRPr lang="en-IN" dirty="0"/>
          </a:p>
          <a:p>
            <a:endParaRPr lang="en-IN" dirty="0"/>
          </a:p>
          <a:p>
            <a:endParaRPr lang="en-IN" dirty="0"/>
          </a:p>
          <a:p>
            <a:endParaRPr lang="en-IN" dirty="0"/>
          </a:p>
          <a:p>
            <a:r>
              <a:rPr lang="en-IN" dirty="0"/>
              <a:t>We have resized the image to (220,66,3) and normalize it.</a:t>
            </a:r>
          </a:p>
        </p:txBody>
      </p:sp>
      <p:pic>
        <p:nvPicPr>
          <p:cNvPr id="4" name="Picture 3">
            <a:extLst>
              <a:ext uri="{FF2B5EF4-FFF2-40B4-BE49-F238E27FC236}">
                <a16:creationId xmlns:a16="http://schemas.microsoft.com/office/drawing/2014/main" id="{7184102F-1F8C-5FEA-A8B2-E06301368609}"/>
              </a:ext>
            </a:extLst>
          </p:cNvPr>
          <p:cNvPicPr>
            <a:picLocks noChangeAspect="1"/>
          </p:cNvPicPr>
          <p:nvPr/>
        </p:nvPicPr>
        <p:blipFill rotWithShape="1">
          <a:blip r:embed="rId2"/>
          <a:srcRect l="15232" t="41444" r="38543" b="27944"/>
          <a:stretch/>
        </p:blipFill>
        <p:spPr bwMode="auto">
          <a:xfrm>
            <a:off x="5044495" y="2677286"/>
            <a:ext cx="6246553" cy="232634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3F0E563-7343-DBF8-26CF-CCEE850E1653}"/>
              </a:ext>
            </a:extLst>
          </p:cNvPr>
          <p:cNvPicPr>
            <a:picLocks noChangeAspect="1"/>
          </p:cNvPicPr>
          <p:nvPr/>
        </p:nvPicPr>
        <p:blipFill rotWithShape="1">
          <a:blip r:embed="rId3"/>
          <a:srcRect l="14906" t="53703" r="60202" b="17546"/>
          <a:stretch/>
        </p:blipFill>
        <p:spPr bwMode="auto">
          <a:xfrm>
            <a:off x="909917" y="2777845"/>
            <a:ext cx="3426733" cy="22257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953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C97F-4A05-5130-5EBB-2F673FF7FAF7}"/>
              </a:ext>
            </a:extLst>
          </p:cNvPr>
          <p:cNvSpPr>
            <a:spLocks noGrp="1"/>
          </p:cNvSpPr>
          <p:nvPr>
            <p:ph type="title"/>
          </p:nvPr>
        </p:nvSpPr>
        <p:spPr/>
        <p:txBody>
          <a:bodyPr/>
          <a:lstStyle/>
          <a:p>
            <a:r>
              <a:rPr lang="en-IN" dirty="0"/>
              <a:t>Data Prepossessing</a:t>
            </a:r>
          </a:p>
        </p:txBody>
      </p:sp>
      <p:sp>
        <p:nvSpPr>
          <p:cNvPr id="3" name="Content Placeholder 2">
            <a:extLst>
              <a:ext uri="{FF2B5EF4-FFF2-40B4-BE49-F238E27FC236}">
                <a16:creationId xmlns:a16="http://schemas.microsoft.com/office/drawing/2014/main" id="{232A608E-C7AC-F412-0709-8A829AA77CF7}"/>
              </a:ext>
            </a:extLst>
          </p:cNvPr>
          <p:cNvSpPr>
            <a:spLocks noGrp="1"/>
          </p:cNvSpPr>
          <p:nvPr>
            <p:ph idx="1"/>
          </p:nvPr>
        </p:nvSpPr>
        <p:spPr/>
        <p:txBody>
          <a:bodyPr/>
          <a:lstStyle/>
          <a:p>
            <a:r>
              <a:rPr lang="en-IN" dirty="0"/>
              <a:t>Data binning (Equal width) was also performed to </a:t>
            </a:r>
            <a:r>
              <a:rPr lang="en-US" b="0" i="0" dirty="0">
                <a:solidFill>
                  <a:srgbClr val="FFFFFF"/>
                </a:solidFill>
                <a:effectLst/>
                <a:latin typeface="Nunito" panose="020B0604020202020204" pitchFamily="2" charset="0"/>
              </a:rPr>
              <a:t>minimize the effects of small observation errors. And reduce the chance of overfitting as our dataset is not large.</a:t>
            </a:r>
            <a:r>
              <a:rPr lang="en-US" b="0" i="0" dirty="0">
                <a:effectLst/>
                <a:latin typeface="-apple-system"/>
              </a:rPr>
              <a:t> </a:t>
            </a:r>
          </a:p>
          <a:p>
            <a:r>
              <a:rPr lang="en-US" b="0" i="0" dirty="0">
                <a:effectLst/>
                <a:latin typeface="-apple-system"/>
              </a:rPr>
              <a:t>We cropped the image to remove the unnecessary features (60,135). </a:t>
            </a:r>
          </a:p>
          <a:p>
            <a:r>
              <a:rPr lang="en-US" dirty="0">
                <a:latin typeface="-apple-system"/>
              </a:rPr>
              <a:t>C</a:t>
            </a:r>
            <a:r>
              <a:rPr lang="en-US" b="0" i="0" dirty="0">
                <a:effectLst/>
                <a:latin typeface="-apple-system"/>
              </a:rPr>
              <a:t>hanged the images to YUV format.</a:t>
            </a:r>
          </a:p>
          <a:p>
            <a:r>
              <a:rPr lang="en-US" dirty="0">
                <a:latin typeface="-apple-system"/>
              </a:rPr>
              <a:t>U</a:t>
            </a:r>
            <a:r>
              <a:rPr lang="en-US" b="0" i="0" dirty="0">
                <a:effectLst/>
                <a:latin typeface="-apple-system"/>
              </a:rPr>
              <a:t>sed gaussian blur ,kernel (3,3), to remove noise.</a:t>
            </a:r>
          </a:p>
          <a:p>
            <a:r>
              <a:rPr lang="en-US" dirty="0">
                <a:latin typeface="-apple-system"/>
              </a:rPr>
              <a:t>Resized</a:t>
            </a:r>
            <a:r>
              <a:rPr lang="en-US" b="0" i="0" dirty="0">
                <a:effectLst/>
                <a:latin typeface="-apple-system"/>
              </a:rPr>
              <a:t> for easier processing and normalized the values.</a:t>
            </a:r>
            <a:endParaRPr lang="en-IN" b="0" i="0" dirty="0">
              <a:effectLst/>
              <a:latin typeface="-apple-system"/>
            </a:endParaRPr>
          </a:p>
          <a:p>
            <a:r>
              <a:rPr lang="en-IN" dirty="0">
                <a:latin typeface="-apple-system"/>
              </a:rPr>
              <a:t>Converted images to </a:t>
            </a:r>
            <a:r>
              <a:rPr lang="en-IN" dirty="0" err="1">
                <a:latin typeface="-apple-system"/>
              </a:rPr>
              <a:t>numpy</a:t>
            </a:r>
            <a:r>
              <a:rPr lang="en-IN" dirty="0">
                <a:latin typeface="-apple-system"/>
              </a:rPr>
              <a:t> array as well.</a:t>
            </a:r>
            <a:endParaRPr lang="en-US" b="0" i="0" dirty="0">
              <a:effectLst/>
              <a:latin typeface="-apple-system"/>
            </a:endParaRPr>
          </a:p>
        </p:txBody>
      </p:sp>
    </p:spTree>
    <p:extLst>
      <p:ext uri="{BB962C8B-B14F-4D97-AF65-F5344CB8AC3E}">
        <p14:creationId xmlns:p14="http://schemas.microsoft.com/office/powerpoint/2010/main" val="2352185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77A6-5EEA-504B-49D8-467F8B6F0FC5}"/>
              </a:ext>
            </a:extLst>
          </p:cNvPr>
          <p:cNvSpPr>
            <a:spLocks noGrp="1"/>
          </p:cNvSpPr>
          <p:nvPr>
            <p:ph type="title"/>
          </p:nvPr>
        </p:nvSpPr>
        <p:spPr/>
        <p:txBody>
          <a:bodyPr/>
          <a:lstStyle/>
          <a:p>
            <a:r>
              <a:rPr lang="en-US" dirty="0"/>
              <a:t>Data Augmentation</a:t>
            </a:r>
            <a:endParaRPr lang="en-IN" dirty="0"/>
          </a:p>
        </p:txBody>
      </p:sp>
      <p:sp>
        <p:nvSpPr>
          <p:cNvPr id="3" name="Text Placeholder 2">
            <a:extLst>
              <a:ext uri="{FF2B5EF4-FFF2-40B4-BE49-F238E27FC236}">
                <a16:creationId xmlns:a16="http://schemas.microsoft.com/office/drawing/2014/main" id="{77D80A04-0DEA-F92D-6A93-D727D037D6EB}"/>
              </a:ext>
            </a:extLst>
          </p:cNvPr>
          <p:cNvSpPr>
            <a:spLocks noGrp="1"/>
          </p:cNvSpPr>
          <p:nvPr>
            <p:ph type="body" idx="1"/>
          </p:nvPr>
        </p:nvSpPr>
        <p:spPr/>
        <p:txBody>
          <a:bodyPr/>
          <a:lstStyle/>
          <a:p>
            <a:r>
              <a:rPr lang="en-US" b="1" i="0" dirty="0">
                <a:solidFill>
                  <a:srgbClr val="BABEC3"/>
                </a:solidFill>
                <a:effectLst/>
                <a:latin typeface="IBM Plex Sans" panose="020B0604020202020204" pitchFamily="34" charset="0"/>
              </a:rPr>
              <a:t>Data augmentation</a:t>
            </a:r>
            <a:r>
              <a:rPr lang="en-US" b="0" i="0" dirty="0">
                <a:solidFill>
                  <a:srgbClr val="BABEC3"/>
                </a:solidFill>
                <a:effectLst/>
                <a:latin typeface="IBM Plex Sans" panose="020B0604020202020204" pitchFamily="34" charset="0"/>
              </a:rPr>
              <a:t> is a technique that can be used to artificially expand the size of a training set by creating modified data from the existing one and prevent overfitting</a:t>
            </a:r>
            <a:endParaRPr lang="en-IN" dirty="0"/>
          </a:p>
        </p:txBody>
      </p:sp>
    </p:spTree>
    <p:extLst>
      <p:ext uri="{BB962C8B-B14F-4D97-AF65-F5344CB8AC3E}">
        <p14:creationId xmlns:p14="http://schemas.microsoft.com/office/powerpoint/2010/main" val="551932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2ADA-FA13-F104-3E20-883F2CA4FC7F}"/>
              </a:ext>
            </a:extLst>
          </p:cNvPr>
          <p:cNvSpPr>
            <a:spLocks noGrp="1"/>
          </p:cNvSpPr>
          <p:nvPr>
            <p:ph type="title"/>
          </p:nvPr>
        </p:nvSpPr>
        <p:spPr/>
        <p:txBody>
          <a:bodyPr/>
          <a:lstStyle/>
          <a:p>
            <a:r>
              <a:rPr lang="en-IN" dirty="0"/>
              <a:t>Data Augmentation</a:t>
            </a:r>
          </a:p>
        </p:txBody>
      </p:sp>
      <p:sp>
        <p:nvSpPr>
          <p:cNvPr id="3" name="Content Placeholder 2">
            <a:extLst>
              <a:ext uri="{FF2B5EF4-FFF2-40B4-BE49-F238E27FC236}">
                <a16:creationId xmlns:a16="http://schemas.microsoft.com/office/drawing/2014/main" id="{0D14DABD-687F-1654-D961-2A84CF9B7F44}"/>
              </a:ext>
            </a:extLst>
          </p:cNvPr>
          <p:cNvSpPr>
            <a:spLocks noGrp="1"/>
          </p:cNvSpPr>
          <p:nvPr>
            <p:ph idx="1"/>
          </p:nvPr>
        </p:nvSpPr>
        <p:spPr>
          <a:xfrm>
            <a:off x="838200" y="1852520"/>
            <a:ext cx="10515600" cy="4351338"/>
          </a:xfrm>
        </p:spPr>
        <p:txBody>
          <a:bodyPr/>
          <a:lstStyle/>
          <a:p>
            <a:r>
              <a:rPr lang="en-IN" dirty="0"/>
              <a:t>Zoom - </a:t>
            </a:r>
            <a:r>
              <a:rPr lang="en-US" dirty="0"/>
              <a:t>Relevant features are present in the lowest portion of the photos in the dataset where the road can be seen. The area of the image that is above the external environment will never be used to determine the output; it can therefore be clipped. In the training set, about 30% of the image's top third is trimmed and passed.</a:t>
            </a:r>
          </a:p>
          <a:p>
            <a:pPr marL="0" indent="0">
              <a:buNone/>
            </a:pPr>
            <a:endParaRPr lang="en-IN" dirty="0"/>
          </a:p>
        </p:txBody>
      </p:sp>
      <p:pic>
        <p:nvPicPr>
          <p:cNvPr id="4" name="Picture 3">
            <a:extLst>
              <a:ext uri="{FF2B5EF4-FFF2-40B4-BE49-F238E27FC236}">
                <a16:creationId xmlns:a16="http://schemas.microsoft.com/office/drawing/2014/main" id="{611B5C75-5300-C71B-9A20-09D82AFC2061}"/>
              </a:ext>
            </a:extLst>
          </p:cNvPr>
          <p:cNvPicPr>
            <a:picLocks noChangeAspect="1"/>
          </p:cNvPicPr>
          <p:nvPr/>
        </p:nvPicPr>
        <p:blipFill rotWithShape="1">
          <a:blip r:embed="rId2"/>
          <a:srcRect l="22892" t="19487" r="36319" b="58862"/>
          <a:stretch/>
        </p:blipFill>
        <p:spPr bwMode="auto">
          <a:xfrm>
            <a:off x="2426970" y="4001294"/>
            <a:ext cx="7287439" cy="2175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205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B38B-1D75-6D59-0A65-7F9394CE3609}"/>
              </a:ext>
            </a:extLst>
          </p:cNvPr>
          <p:cNvSpPr>
            <a:spLocks noGrp="1"/>
          </p:cNvSpPr>
          <p:nvPr>
            <p:ph type="title"/>
          </p:nvPr>
        </p:nvSpPr>
        <p:spPr/>
        <p:txBody>
          <a:bodyPr/>
          <a:lstStyle/>
          <a:p>
            <a:r>
              <a:rPr lang="en-IN" dirty="0"/>
              <a:t>Data Augmentation</a:t>
            </a:r>
          </a:p>
        </p:txBody>
      </p:sp>
      <p:sp>
        <p:nvSpPr>
          <p:cNvPr id="3" name="Content Placeholder 2">
            <a:extLst>
              <a:ext uri="{FF2B5EF4-FFF2-40B4-BE49-F238E27FC236}">
                <a16:creationId xmlns:a16="http://schemas.microsoft.com/office/drawing/2014/main" id="{12160C3D-3905-846F-E287-2884E8ACE9BC}"/>
              </a:ext>
            </a:extLst>
          </p:cNvPr>
          <p:cNvSpPr>
            <a:spLocks noGrp="1"/>
          </p:cNvSpPr>
          <p:nvPr>
            <p:ph idx="1"/>
          </p:nvPr>
        </p:nvSpPr>
        <p:spPr/>
        <p:txBody>
          <a:bodyPr/>
          <a:lstStyle/>
          <a:p>
            <a:r>
              <a:rPr lang="en-US" dirty="0"/>
              <a:t>Brightness - The brightness enhancement can be quite beneficial when applied generally to weather circumstances with bright sunny days or gloomy, lowlight conditions.</a:t>
            </a:r>
          </a:p>
          <a:p>
            <a:endParaRPr lang="en-IN" dirty="0"/>
          </a:p>
        </p:txBody>
      </p:sp>
      <p:pic>
        <p:nvPicPr>
          <p:cNvPr id="6" name="Picture 5">
            <a:extLst>
              <a:ext uri="{FF2B5EF4-FFF2-40B4-BE49-F238E27FC236}">
                <a16:creationId xmlns:a16="http://schemas.microsoft.com/office/drawing/2014/main" id="{371369C4-ED50-0B06-7ADA-75B39BB03F38}"/>
              </a:ext>
            </a:extLst>
          </p:cNvPr>
          <p:cNvPicPr>
            <a:picLocks noChangeAspect="1"/>
          </p:cNvPicPr>
          <p:nvPr/>
        </p:nvPicPr>
        <p:blipFill rotWithShape="1">
          <a:blip r:embed="rId2"/>
          <a:srcRect l="14779" t="33986" r="33309" b="40785"/>
          <a:stretch/>
        </p:blipFill>
        <p:spPr>
          <a:xfrm>
            <a:off x="1317811" y="3532093"/>
            <a:ext cx="9214885" cy="2519083"/>
          </a:xfrm>
          <a:prstGeom prst="rect">
            <a:avLst/>
          </a:prstGeom>
        </p:spPr>
      </p:pic>
    </p:spTree>
    <p:extLst>
      <p:ext uri="{BB962C8B-B14F-4D97-AF65-F5344CB8AC3E}">
        <p14:creationId xmlns:p14="http://schemas.microsoft.com/office/powerpoint/2010/main" val="2020195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C8D7-7542-F9B6-F447-B1AF882D7808}"/>
              </a:ext>
            </a:extLst>
          </p:cNvPr>
          <p:cNvSpPr>
            <a:spLocks noGrp="1"/>
          </p:cNvSpPr>
          <p:nvPr>
            <p:ph type="title"/>
          </p:nvPr>
        </p:nvSpPr>
        <p:spPr/>
        <p:txBody>
          <a:bodyPr/>
          <a:lstStyle/>
          <a:p>
            <a:r>
              <a:rPr lang="en-IN" dirty="0"/>
              <a:t>Data Augmentation</a:t>
            </a:r>
          </a:p>
        </p:txBody>
      </p:sp>
      <p:sp>
        <p:nvSpPr>
          <p:cNvPr id="3" name="Content Placeholder 2">
            <a:extLst>
              <a:ext uri="{FF2B5EF4-FFF2-40B4-BE49-F238E27FC236}">
                <a16:creationId xmlns:a16="http://schemas.microsoft.com/office/drawing/2014/main" id="{2ED2C9F4-86A4-FC6E-A917-FFDA5C027D64}"/>
              </a:ext>
            </a:extLst>
          </p:cNvPr>
          <p:cNvSpPr>
            <a:spLocks noGrp="1"/>
          </p:cNvSpPr>
          <p:nvPr>
            <p:ph idx="1"/>
          </p:nvPr>
        </p:nvSpPr>
        <p:spPr/>
        <p:txBody>
          <a:bodyPr/>
          <a:lstStyle/>
          <a:p>
            <a:r>
              <a:rPr lang="en-US" dirty="0"/>
              <a:t>Flip - The image is horizontally inverted (i.e., the dataset receives the mirror image of the original image). This serves to teach the model for turns of a similar nature on opposite sides as well.</a:t>
            </a:r>
          </a:p>
          <a:p>
            <a:endParaRPr lang="en-IN" dirty="0"/>
          </a:p>
        </p:txBody>
      </p:sp>
      <p:pic>
        <p:nvPicPr>
          <p:cNvPr id="4" name="Picture 3">
            <a:extLst>
              <a:ext uri="{FF2B5EF4-FFF2-40B4-BE49-F238E27FC236}">
                <a16:creationId xmlns:a16="http://schemas.microsoft.com/office/drawing/2014/main" id="{A4D3C567-85F3-1FDE-9102-C642A2D72D2E}"/>
              </a:ext>
            </a:extLst>
          </p:cNvPr>
          <p:cNvPicPr>
            <a:picLocks noChangeAspect="1"/>
          </p:cNvPicPr>
          <p:nvPr/>
        </p:nvPicPr>
        <p:blipFill rotWithShape="1">
          <a:blip r:embed="rId2"/>
          <a:srcRect l="21970" t="44219" r="36335" b="34842"/>
          <a:stretch/>
        </p:blipFill>
        <p:spPr bwMode="auto">
          <a:xfrm>
            <a:off x="1581197" y="3563469"/>
            <a:ext cx="9029605" cy="2550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56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E12D-2832-C617-3266-83BBBFBA59BC}"/>
              </a:ext>
            </a:extLst>
          </p:cNvPr>
          <p:cNvSpPr>
            <a:spLocks noGrp="1"/>
          </p:cNvSpPr>
          <p:nvPr>
            <p:ph type="title"/>
          </p:nvPr>
        </p:nvSpPr>
        <p:spPr/>
        <p:txBody>
          <a:bodyPr/>
          <a:lstStyle/>
          <a:p>
            <a:r>
              <a:rPr lang="en-IN" dirty="0"/>
              <a:t>Data Augmentation</a:t>
            </a:r>
          </a:p>
        </p:txBody>
      </p:sp>
      <p:sp>
        <p:nvSpPr>
          <p:cNvPr id="3" name="Content Placeholder 2">
            <a:extLst>
              <a:ext uri="{FF2B5EF4-FFF2-40B4-BE49-F238E27FC236}">
                <a16:creationId xmlns:a16="http://schemas.microsoft.com/office/drawing/2014/main" id="{F4E75D72-87A7-A0F7-84C4-CC71D2266228}"/>
              </a:ext>
            </a:extLst>
          </p:cNvPr>
          <p:cNvSpPr>
            <a:spLocks noGrp="1"/>
          </p:cNvSpPr>
          <p:nvPr>
            <p:ph idx="1"/>
          </p:nvPr>
        </p:nvSpPr>
        <p:spPr/>
        <p:txBody>
          <a:bodyPr/>
          <a:lstStyle/>
          <a:p>
            <a:r>
              <a:rPr lang="en-US" dirty="0"/>
              <a:t>Shift – The image is shifted horizontally and vertically by 10%. </a:t>
            </a:r>
            <a:endParaRPr lang="en-IN" dirty="0"/>
          </a:p>
        </p:txBody>
      </p:sp>
      <p:pic>
        <p:nvPicPr>
          <p:cNvPr id="6" name="Picture 5">
            <a:extLst>
              <a:ext uri="{FF2B5EF4-FFF2-40B4-BE49-F238E27FC236}">
                <a16:creationId xmlns:a16="http://schemas.microsoft.com/office/drawing/2014/main" id="{ED60DBDA-CF4E-79F4-69FB-91A1A3DC70CA}"/>
              </a:ext>
            </a:extLst>
          </p:cNvPr>
          <p:cNvPicPr>
            <a:picLocks noChangeAspect="1"/>
          </p:cNvPicPr>
          <p:nvPr/>
        </p:nvPicPr>
        <p:blipFill rotWithShape="1">
          <a:blip r:embed="rId2"/>
          <a:srcRect l="21970" t="69258" r="35819" b="9391"/>
          <a:stretch/>
        </p:blipFill>
        <p:spPr bwMode="auto">
          <a:xfrm>
            <a:off x="1709794" y="3263153"/>
            <a:ext cx="8539786" cy="24294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57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D9A0-E442-D9D1-01A3-2F9CF2881EA8}"/>
              </a:ext>
            </a:extLst>
          </p:cNvPr>
          <p:cNvSpPr>
            <a:spLocks noGrp="1"/>
          </p:cNvSpPr>
          <p:nvPr>
            <p:ph type="title"/>
          </p:nvPr>
        </p:nvSpPr>
        <p:spPr/>
        <p:txBody>
          <a:bodyPr/>
          <a:lstStyle/>
          <a:p>
            <a:r>
              <a:rPr lang="en-US" dirty="0"/>
              <a:t>Existing Models</a:t>
            </a:r>
            <a:endParaRPr lang="en-IN" dirty="0"/>
          </a:p>
        </p:txBody>
      </p:sp>
      <p:sp>
        <p:nvSpPr>
          <p:cNvPr id="3" name="Text Placeholder 2">
            <a:extLst>
              <a:ext uri="{FF2B5EF4-FFF2-40B4-BE49-F238E27FC236}">
                <a16:creationId xmlns:a16="http://schemas.microsoft.com/office/drawing/2014/main" id="{1F367BA6-5D6F-7A66-0FA4-8790ED13D807}"/>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2508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B0101-9B1E-3EE0-FE73-FC47CEAC3782}"/>
              </a:ext>
            </a:extLst>
          </p:cNvPr>
          <p:cNvSpPr>
            <a:spLocks noGrp="1"/>
          </p:cNvSpPr>
          <p:nvPr>
            <p:ph type="title"/>
          </p:nvPr>
        </p:nvSpPr>
        <p:spPr/>
        <p:txBody>
          <a:bodyPr>
            <a:normAutofit fontScale="90000"/>
          </a:bodyPr>
          <a:lstStyle/>
          <a:p>
            <a:r>
              <a:rPr lang="en-US" dirty="0"/>
              <a:t>Research Paper – “Self-Driving Car Steering Angle Prediction Based on Image Recognition”</a:t>
            </a:r>
            <a:endParaRPr lang="en-IN" dirty="0"/>
          </a:p>
        </p:txBody>
      </p:sp>
      <p:sp>
        <p:nvSpPr>
          <p:cNvPr id="3" name="Content Placeholder 2">
            <a:extLst>
              <a:ext uri="{FF2B5EF4-FFF2-40B4-BE49-F238E27FC236}">
                <a16:creationId xmlns:a16="http://schemas.microsoft.com/office/drawing/2014/main" id="{E34050CE-36F6-E87F-B559-BD478A30EEF2}"/>
              </a:ext>
            </a:extLst>
          </p:cNvPr>
          <p:cNvSpPr>
            <a:spLocks noGrp="1"/>
          </p:cNvSpPr>
          <p:nvPr>
            <p:ph idx="1"/>
          </p:nvPr>
        </p:nvSpPr>
        <p:spPr>
          <a:xfrm>
            <a:off x="838199" y="1825625"/>
            <a:ext cx="11183471" cy="4351338"/>
          </a:xfrm>
        </p:spPr>
        <p:txBody>
          <a:bodyPr/>
          <a:lstStyle/>
          <a:p>
            <a:r>
              <a:rPr lang="en-US" dirty="0"/>
              <a:t>Dataset used was a real – time dataset</a:t>
            </a:r>
          </a:p>
          <a:p>
            <a:r>
              <a:rPr lang="en-US" dirty="0"/>
              <a:t>Model1 (Nvidia)                        Model2                                Model3 (best)</a:t>
            </a:r>
            <a:endParaRPr lang="en-IN" dirty="0"/>
          </a:p>
        </p:txBody>
      </p:sp>
      <p:pic>
        <p:nvPicPr>
          <p:cNvPr id="5" name="Picture 4">
            <a:extLst>
              <a:ext uri="{FF2B5EF4-FFF2-40B4-BE49-F238E27FC236}">
                <a16:creationId xmlns:a16="http://schemas.microsoft.com/office/drawing/2014/main" id="{29EE9DF6-6D96-2CF0-7EA5-C78441E93499}"/>
              </a:ext>
            </a:extLst>
          </p:cNvPr>
          <p:cNvPicPr>
            <a:picLocks noChangeAspect="1"/>
          </p:cNvPicPr>
          <p:nvPr/>
        </p:nvPicPr>
        <p:blipFill rotWithShape="1">
          <a:blip r:embed="rId2"/>
          <a:srcRect l="24706" t="39216" r="53971" b="17385"/>
          <a:stretch/>
        </p:blipFill>
        <p:spPr>
          <a:xfrm>
            <a:off x="838200" y="3048000"/>
            <a:ext cx="2599765" cy="2976282"/>
          </a:xfrm>
          <a:prstGeom prst="rect">
            <a:avLst/>
          </a:prstGeom>
        </p:spPr>
      </p:pic>
      <p:pic>
        <p:nvPicPr>
          <p:cNvPr id="7" name="Picture 6">
            <a:extLst>
              <a:ext uri="{FF2B5EF4-FFF2-40B4-BE49-F238E27FC236}">
                <a16:creationId xmlns:a16="http://schemas.microsoft.com/office/drawing/2014/main" id="{BD74848C-1F8F-CC3F-39B6-F7CD84219C7D}"/>
              </a:ext>
            </a:extLst>
          </p:cNvPr>
          <p:cNvPicPr>
            <a:picLocks noChangeAspect="1"/>
          </p:cNvPicPr>
          <p:nvPr/>
        </p:nvPicPr>
        <p:blipFill rotWithShape="1">
          <a:blip r:embed="rId3"/>
          <a:srcRect l="47794" t="34379" r="30882" b="16340"/>
          <a:stretch/>
        </p:blipFill>
        <p:spPr>
          <a:xfrm>
            <a:off x="4735605" y="2932206"/>
            <a:ext cx="2599765" cy="3379694"/>
          </a:xfrm>
          <a:prstGeom prst="rect">
            <a:avLst/>
          </a:prstGeom>
        </p:spPr>
      </p:pic>
      <p:pic>
        <p:nvPicPr>
          <p:cNvPr id="9" name="Picture 8">
            <a:extLst>
              <a:ext uri="{FF2B5EF4-FFF2-40B4-BE49-F238E27FC236}">
                <a16:creationId xmlns:a16="http://schemas.microsoft.com/office/drawing/2014/main" id="{BD783CCB-2DBB-24CC-86CA-46ACC91BF8D2}"/>
              </a:ext>
            </a:extLst>
          </p:cNvPr>
          <p:cNvPicPr>
            <a:picLocks noChangeAspect="1"/>
          </p:cNvPicPr>
          <p:nvPr/>
        </p:nvPicPr>
        <p:blipFill rotWithShape="1">
          <a:blip r:embed="rId4"/>
          <a:srcRect l="26838" t="58040" r="55589" b="19738"/>
          <a:stretch/>
        </p:blipFill>
        <p:spPr>
          <a:xfrm>
            <a:off x="8447720" y="3048000"/>
            <a:ext cx="3276863" cy="2330824"/>
          </a:xfrm>
          <a:prstGeom prst="rect">
            <a:avLst/>
          </a:prstGeom>
        </p:spPr>
      </p:pic>
    </p:spTree>
    <p:extLst>
      <p:ext uri="{BB962C8B-B14F-4D97-AF65-F5344CB8AC3E}">
        <p14:creationId xmlns:p14="http://schemas.microsoft.com/office/powerpoint/2010/main" val="3785286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29D2-680E-ACEC-86FF-DCA7E998ED0C}"/>
              </a:ext>
            </a:extLst>
          </p:cNvPr>
          <p:cNvSpPr>
            <a:spLocks noGrp="1"/>
          </p:cNvSpPr>
          <p:nvPr>
            <p:ph type="title"/>
          </p:nvPr>
        </p:nvSpPr>
        <p:spPr/>
        <p:txBody>
          <a:bodyPr>
            <a:normAutofit fontScale="90000"/>
          </a:bodyPr>
          <a:lstStyle/>
          <a:p>
            <a:r>
              <a:rPr lang="en-US" dirty="0"/>
              <a:t>Research Paper – “Prediction of Steering Angle for Autonomous Vehicles Using Pre-Trained Neural Network”</a:t>
            </a:r>
            <a:endParaRPr lang="en-IN" dirty="0"/>
          </a:p>
        </p:txBody>
      </p:sp>
      <p:sp>
        <p:nvSpPr>
          <p:cNvPr id="3" name="Content Placeholder 2">
            <a:extLst>
              <a:ext uri="{FF2B5EF4-FFF2-40B4-BE49-F238E27FC236}">
                <a16:creationId xmlns:a16="http://schemas.microsoft.com/office/drawing/2014/main" id="{E74E0E0E-0730-C394-706C-66F185E94DCD}"/>
              </a:ext>
            </a:extLst>
          </p:cNvPr>
          <p:cNvSpPr>
            <a:spLocks noGrp="1"/>
          </p:cNvSpPr>
          <p:nvPr>
            <p:ph idx="1"/>
          </p:nvPr>
        </p:nvSpPr>
        <p:spPr/>
        <p:txBody>
          <a:bodyPr>
            <a:normAutofit fontScale="85000" lnSpcReduction="20000"/>
          </a:bodyPr>
          <a:lstStyle/>
          <a:p>
            <a:endParaRPr lang="en-US" dirty="0"/>
          </a:p>
          <a:p>
            <a:r>
              <a:rPr lang="en-US" dirty="0"/>
              <a:t>Dataset used was from Udacity simulator but preprocessing was not performed well as it was bit biased</a:t>
            </a:r>
          </a:p>
          <a:p>
            <a:endParaRPr lang="en-US" dirty="0"/>
          </a:p>
          <a:p>
            <a:endParaRPr lang="en-US" dirty="0"/>
          </a:p>
          <a:p>
            <a:endParaRPr lang="en-US" dirty="0"/>
          </a:p>
          <a:p>
            <a:endParaRPr lang="en-IN" dirty="0"/>
          </a:p>
          <a:p>
            <a:endParaRPr lang="en-IN" dirty="0"/>
          </a:p>
          <a:p>
            <a:endParaRPr lang="en-IN" dirty="0"/>
          </a:p>
          <a:p>
            <a:r>
              <a:rPr lang="en-IN" dirty="0"/>
              <a:t>This research paper compares pre-trained VGG16, pre-trained resnet50 and Nvidia Model (</a:t>
            </a:r>
            <a:r>
              <a:rPr lang="en-IN" dirty="0" err="1"/>
              <a:t>PilotNet</a:t>
            </a:r>
            <a:r>
              <a:rPr lang="en-IN" dirty="0"/>
              <a:t>).</a:t>
            </a:r>
          </a:p>
          <a:p>
            <a:r>
              <a:rPr lang="en-IN" dirty="0"/>
              <a:t>Pre-trained VGG16 performed best.</a:t>
            </a:r>
          </a:p>
        </p:txBody>
      </p:sp>
      <p:pic>
        <p:nvPicPr>
          <p:cNvPr id="5" name="Picture 4">
            <a:extLst>
              <a:ext uri="{FF2B5EF4-FFF2-40B4-BE49-F238E27FC236}">
                <a16:creationId xmlns:a16="http://schemas.microsoft.com/office/drawing/2014/main" id="{12EF5BF7-2A76-758E-6E43-CA39E78BEC6D}"/>
              </a:ext>
            </a:extLst>
          </p:cNvPr>
          <p:cNvPicPr>
            <a:picLocks noChangeAspect="1"/>
          </p:cNvPicPr>
          <p:nvPr/>
        </p:nvPicPr>
        <p:blipFill rotWithShape="1">
          <a:blip r:embed="rId2"/>
          <a:srcRect l="27794" t="41046" r="55000" b="38431"/>
          <a:stretch/>
        </p:blipFill>
        <p:spPr>
          <a:xfrm>
            <a:off x="1864658" y="2976281"/>
            <a:ext cx="2796989" cy="1876611"/>
          </a:xfrm>
          <a:prstGeom prst="rect">
            <a:avLst/>
          </a:prstGeom>
        </p:spPr>
      </p:pic>
      <p:pic>
        <p:nvPicPr>
          <p:cNvPr id="7" name="Picture 6">
            <a:extLst>
              <a:ext uri="{FF2B5EF4-FFF2-40B4-BE49-F238E27FC236}">
                <a16:creationId xmlns:a16="http://schemas.microsoft.com/office/drawing/2014/main" id="{E69F1886-1487-AD21-869F-46E41D2C917C}"/>
              </a:ext>
            </a:extLst>
          </p:cNvPr>
          <p:cNvPicPr>
            <a:picLocks noChangeAspect="1"/>
          </p:cNvPicPr>
          <p:nvPr/>
        </p:nvPicPr>
        <p:blipFill rotWithShape="1">
          <a:blip r:embed="rId2"/>
          <a:srcRect l="27867" t="61307" r="54927" b="17909"/>
          <a:stretch/>
        </p:blipFill>
        <p:spPr>
          <a:xfrm>
            <a:off x="6096000" y="2976282"/>
            <a:ext cx="2761804" cy="1876610"/>
          </a:xfrm>
          <a:prstGeom prst="rect">
            <a:avLst/>
          </a:prstGeom>
        </p:spPr>
      </p:pic>
    </p:spTree>
    <p:extLst>
      <p:ext uri="{BB962C8B-B14F-4D97-AF65-F5344CB8AC3E}">
        <p14:creationId xmlns:p14="http://schemas.microsoft.com/office/powerpoint/2010/main" val="2262176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67A2-EDCB-0638-7F6E-F933665CD501}"/>
              </a:ext>
            </a:extLst>
          </p:cNvPr>
          <p:cNvSpPr>
            <a:spLocks noGrp="1"/>
          </p:cNvSpPr>
          <p:nvPr>
            <p:ph type="title"/>
          </p:nvPr>
        </p:nvSpPr>
        <p:spPr/>
        <p:txBody>
          <a:bodyPr/>
          <a:lstStyle/>
          <a:p>
            <a:pPr algn="ctr"/>
            <a:r>
              <a:rPr lang="en-US" dirty="0"/>
              <a:t>Contents</a:t>
            </a:r>
            <a:endParaRPr lang="en-IN" dirty="0"/>
          </a:p>
        </p:txBody>
      </p:sp>
      <p:sp>
        <p:nvSpPr>
          <p:cNvPr id="3" name="Content Placeholder 2">
            <a:extLst>
              <a:ext uri="{FF2B5EF4-FFF2-40B4-BE49-F238E27FC236}">
                <a16:creationId xmlns:a16="http://schemas.microsoft.com/office/drawing/2014/main" id="{1C3B80AE-92C3-20E4-E765-2D1CF8606060}"/>
              </a:ext>
            </a:extLst>
          </p:cNvPr>
          <p:cNvSpPr>
            <a:spLocks noGrp="1"/>
          </p:cNvSpPr>
          <p:nvPr>
            <p:ph idx="1"/>
          </p:nvPr>
        </p:nvSpPr>
        <p:spPr/>
        <p:txBody>
          <a:bodyPr/>
          <a:lstStyle/>
          <a:p>
            <a:pPr marL="514350" indent="-514350">
              <a:buFont typeface="+mj-lt"/>
              <a:buAutoNum type="arabicPeriod"/>
            </a:pPr>
            <a:r>
              <a:rPr lang="en-US" dirty="0"/>
              <a:t>Introduction to Autonomous driving</a:t>
            </a:r>
          </a:p>
          <a:p>
            <a:pPr marL="514350" indent="-514350">
              <a:buFont typeface="+mj-lt"/>
              <a:buAutoNum type="arabicPeriod"/>
            </a:pPr>
            <a:r>
              <a:rPr lang="en-US" dirty="0"/>
              <a:t>Problem Statement</a:t>
            </a:r>
          </a:p>
          <a:p>
            <a:pPr marL="514350" indent="-514350">
              <a:buFont typeface="+mj-lt"/>
              <a:buAutoNum type="arabicPeriod"/>
            </a:pPr>
            <a:r>
              <a:rPr lang="en-US" dirty="0"/>
              <a:t>Dataset and Pre-processing</a:t>
            </a:r>
          </a:p>
          <a:p>
            <a:pPr marL="514350" indent="-514350">
              <a:buFont typeface="+mj-lt"/>
              <a:buAutoNum type="arabicPeriod"/>
            </a:pPr>
            <a:r>
              <a:rPr lang="en-US" dirty="0"/>
              <a:t>Data Augmentation</a:t>
            </a:r>
          </a:p>
          <a:p>
            <a:pPr marL="514350" indent="-514350">
              <a:buFont typeface="+mj-lt"/>
              <a:buAutoNum type="arabicPeriod"/>
            </a:pPr>
            <a:r>
              <a:rPr lang="en-US" dirty="0"/>
              <a:t>Existing Models</a:t>
            </a:r>
          </a:p>
          <a:p>
            <a:pPr marL="514350" indent="-514350">
              <a:buAutoNum type="arabicPeriod" startAt="5"/>
            </a:pPr>
            <a:r>
              <a:rPr lang="en-US" dirty="0"/>
              <a:t>Proposed Model</a:t>
            </a:r>
          </a:p>
          <a:p>
            <a:pPr marL="514350" indent="-514350">
              <a:buAutoNum type="arabicPeriod" startAt="5"/>
            </a:pPr>
            <a:r>
              <a:rPr lang="en-US" dirty="0"/>
              <a:t>Results</a:t>
            </a:r>
          </a:p>
          <a:p>
            <a:pPr marL="514350" indent="-514350">
              <a:buAutoNum type="arabicPeriod" startAt="5"/>
            </a:pPr>
            <a:r>
              <a:rPr lang="en-US" dirty="0"/>
              <a:t>Conclusion</a:t>
            </a:r>
            <a:endParaRPr lang="en-IN" dirty="0"/>
          </a:p>
        </p:txBody>
      </p:sp>
    </p:spTree>
    <p:extLst>
      <p:ext uri="{BB962C8B-B14F-4D97-AF65-F5344CB8AC3E}">
        <p14:creationId xmlns:p14="http://schemas.microsoft.com/office/powerpoint/2010/main" val="370510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23CE-FCAA-59C4-561E-67CEFC1B3C43}"/>
              </a:ext>
            </a:extLst>
          </p:cNvPr>
          <p:cNvSpPr>
            <a:spLocks noGrp="1"/>
          </p:cNvSpPr>
          <p:nvPr>
            <p:ph type="title"/>
          </p:nvPr>
        </p:nvSpPr>
        <p:spPr/>
        <p:txBody>
          <a:bodyPr>
            <a:normAutofit fontScale="90000"/>
          </a:bodyPr>
          <a:lstStyle/>
          <a:p>
            <a:r>
              <a:rPr lang="en-US" sz="3600" dirty="0"/>
              <a:t>Sensors Article - </a:t>
            </a:r>
            <a:r>
              <a:rPr lang="en-US" dirty="0"/>
              <a:t>“</a:t>
            </a:r>
            <a:r>
              <a:rPr lang="en-US" sz="3600" dirty="0"/>
              <a:t>An End-to-End Deep Neural Network for Autonomous Driving Designed for Embedded Automotive Platforms”</a:t>
            </a:r>
            <a:endParaRPr lang="en-IN" dirty="0"/>
          </a:p>
        </p:txBody>
      </p:sp>
      <p:sp>
        <p:nvSpPr>
          <p:cNvPr id="3" name="Content Placeholder 2">
            <a:extLst>
              <a:ext uri="{FF2B5EF4-FFF2-40B4-BE49-F238E27FC236}">
                <a16:creationId xmlns:a16="http://schemas.microsoft.com/office/drawing/2014/main" id="{BA06CE10-AB94-9768-E304-CDB8375F69D9}"/>
              </a:ext>
            </a:extLst>
          </p:cNvPr>
          <p:cNvSpPr>
            <a:spLocks noGrp="1"/>
          </p:cNvSpPr>
          <p:nvPr>
            <p:ph idx="1"/>
          </p:nvPr>
        </p:nvSpPr>
        <p:spPr>
          <a:xfrm>
            <a:off x="838200" y="1825625"/>
            <a:ext cx="10515600" cy="4817222"/>
          </a:xfrm>
        </p:spPr>
        <p:txBody>
          <a:bodyPr>
            <a:normAutofit fontScale="92500" lnSpcReduction="10000"/>
          </a:bodyPr>
          <a:lstStyle/>
          <a:p>
            <a:r>
              <a:rPr lang="en-US" dirty="0"/>
              <a:t>The goal of the proposed deep neural network was to downsized the needs for real-time inference hardware in terms of computational power, cost, and size.</a:t>
            </a:r>
          </a:p>
          <a:p>
            <a:r>
              <a:rPr lang="en-US" dirty="0"/>
              <a:t>Hence they have cropped the image significantly. We do not found this useful as there maybe traffic sign and many other things we may miss due to this.</a:t>
            </a:r>
          </a:p>
          <a:p>
            <a:endParaRPr lang="en-US" dirty="0"/>
          </a:p>
          <a:p>
            <a:endParaRPr lang="en-IN" dirty="0"/>
          </a:p>
          <a:p>
            <a:endParaRPr lang="en-IN" dirty="0"/>
          </a:p>
          <a:p>
            <a:endParaRPr lang="en-IN" dirty="0"/>
          </a:p>
          <a:p>
            <a:r>
              <a:rPr lang="en-US" dirty="0"/>
              <a:t>They have compared slight variation of </a:t>
            </a:r>
            <a:r>
              <a:rPr lang="en-US" dirty="0" err="1"/>
              <a:t>AlexNet</a:t>
            </a:r>
            <a:r>
              <a:rPr lang="en-US" dirty="0"/>
              <a:t>, </a:t>
            </a:r>
            <a:r>
              <a:rPr lang="en-US" dirty="0" err="1"/>
              <a:t>PilotNet</a:t>
            </a:r>
            <a:r>
              <a:rPr lang="en-US" dirty="0"/>
              <a:t> and their proposed model j-net.</a:t>
            </a:r>
          </a:p>
          <a:p>
            <a:endParaRPr lang="en-US" dirty="0"/>
          </a:p>
          <a:p>
            <a:endParaRPr lang="en-US" dirty="0"/>
          </a:p>
        </p:txBody>
      </p:sp>
      <p:pic>
        <p:nvPicPr>
          <p:cNvPr id="7" name="Picture 6">
            <a:extLst>
              <a:ext uri="{FF2B5EF4-FFF2-40B4-BE49-F238E27FC236}">
                <a16:creationId xmlns:a16="http://schemas.microsoft.com/office/drawing/2014/main" id="{C142369A-40BA-08EA-A0C4-456A342FE984}"/>
              </a:ext>
            </a:extLst>
          </p:cNvPr>
          <p:cNvPicPr>
            <a:picLocks noChangeAspect="1"/>
          </p:cNvPicPr>
          <p:nvPr/>
        </p:nvPicPr>
        <p:blipFill rotWithShape="1">
          <a:blip r:embed="rId2"/>
          <a:srcRect l="27132" t="33987" r="59853" b="54248"/>
          <a:stretch/>
        </p:blipFill>
        <p:spPr>
          <a:xfrm>
            <a:off x="1954306" y="3908612"/>
            <a:ext cx="3460376" cy="1759512"/>
          </a:xfrm>
          <a:prstGeom prst="rect">
            <a:avLst/>
          </a:prstGeom>
        </p:spPr>
      </p:pic>
      <p:pic>
        <p:nvPicPr>
          <p:cNvPr id="9" name="Picture 8">
            <a:extLst>
              <a:ext uri="{FF2B5EF4-FFF2-40B4-BE49-F238E27FC236}">
                <a16:creationId xmlns:a16="http://schemas.microsoft.com/office/drawing/2014/main" id="{2EE5514C-7E38-547F-CB2C-89C871B10FE6}"/>
              </a:ext>
            </a:extLst>
          </p:cNvPr>
          <p:cNvPicPr>
            <a:picLocks noChangeAspect="1"/>
          </p:cNvPicPr>
          <p:nvPr/>
        </p:nvPicPr>
        <p:blipFill rotWithShape="1">
          <a:blip r:embed="rId3"/>
          <a:srcRect l="38456" t="35556" r="43456" b="58170"/>
          <a:stretch/>
        </p:blipFill>
        <p:spPr>
          <a:xfrm>
            <a:off x="6320117" y="4019082"/>
            <a:ext cx="3890413" cy="759105"/>
          </a:xfrm>
          <a:prstGeom prst="rect">
            <a:avLst/>
          </a:prstGeom>
        </p:spPr>
      </p:pic>
    </p:spTree>
    <p:extLst>
      <p:ext uri="{BB962C8B-B14F-4D97-AF65-F5344CB8AC3E}">
        <p14:creationId xmlns:p14="http://schemas.microsoft.com/office/powerpoint/2010/main" val="1264885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C4AA12-B3AF-EE83-5307-0A6F9B92C562}"/>
              </a:ext>
            </a:extLst>
          </p:cNvPr>
          <p:cNvSpPr>
            <a:spLocks noGrp="1"/>
          </p:cNvSpPr>
          <p:nvPr>
            <p:ph type="title"/>
          </p:nvPr>
        </p:nvSpPr>
        <p:spPr/>
        <p:txBody>
          <a:bodyPr/>
          <a:lstStyle/>
          <a:p>
            <a:r>
              <a:rPr lang="en-US" dirty="0"/>
              <a:t>J-Net Architecture</a:t>
            </a:r>
            <a:endParaRPr lang="en-IN" dirty="0"/>
          </a:p>
        </p:txBody>
      </p:sp>
      <p:sp>
        <p:nvSpPr>
          <p:cNvPr id="5" name="Content Placeholder 4">
            <a:extLst>
              <a:ext uri="{FF2B5EF4-FFF2-40B4-BE49-F238E27FC236}">
                <a16:creationId xmlns:a16="http://schemas.microsoft.com/office/drawing/2014/main" id="{DCCE4B72-354E-06F5-086F-9D7F8084424D}"/>
              </a:ext>
            </a:extLst>
          </p:cNvPr>
          <p:cNvSpPr>
            <a:spLocks noGrp="1"/>
          </p:cNvSpPr>
          <p:nvPr>
            <p:ph sz="half" idx="2"/>
          </p:nvPr>
        </p:nvSpPr>
        <p:spPr>
          <a:xfrm>
            <a:off x="640977" y="4295401"/>
            <a:ext cx="5598458" cy="2320551"/>
          </a:xfrm>
        </p:spPr>
        <p:txBody>
          <a:bodyPr>
            <a:normAutofit fontScale="62500" lnSpcReduction="20000"/>
          </a:bodyPr>
          <a:lstStyle/>
          <a:p>
            <a:r>
              <a:rPr lang="en-US" dirty="0"/>
              <a:t>L1 - 16 filters, Kernel (5,5), stride (2,2), activation=“</a:t>
            </a:r>
            <a:r>
              <a:rPr lang="en-US" dirty="0" err="1"/>
              <a:t>elu</a:t>
            </a:r>
            <a:r>
              <a:rPr lang="en-US" dirty="0"/>
              <a:t>”</a:t>
            </a:r>
          </a:p>
          <a:p>
            <a:r>
              <a:rPr lang="en-US" dirty="0"/>
              <a:t>L2 - 32 filters, Kernel (5,5), stride (2,2), activation=“</a:t>
            </a:r>
            <a:r>
              <a:rPr lang="en-US" dirty="0" err="1"/>
              <a:t>elu</a:t>
            </a:r>
            <a:r>
              <a:rPr lang="en-US" dirty="0"/>
              <a:t>”</a:t>
            </a:r>
            <a:endParaRPr lang="en-IN" dirty="0"/>
          </a:p>
          <a:p>
            <a:r>
              <a:rPr lang="en-US" dirty="0"/>
              <a:t>L3 - 64 filters, Kernel (5,5), stride (1,1), activation=“</a:t>
            </a:r>
            <a:r>
              <a:rPr lang="en-US" dirty="0" err="1"/>
              <a:t>elu</a:t>
            </a:r>
            <a:r>
              <a:rPr lang="en-US" dirty="0"/>
              <a:t>”</a:t>
            </a:r>
            <a:endParaRPr lang="en-IN" dirty="0"/>
          </a:p>
          <a:p>
            <a:r>
              <a:rPr lang="en-US" dirty="0"/>
              <a:t>L4 – Max pooling (2,2)</a:t>
            </a:r>
            <a:endParaRPr lang="en-IN" dirty="0"/>
          </a:p>
          <a:p>
            <a:r>
              <a:rPr lang="en-IN" dirty="0"/>
              <a:t>L5 – Flattening,</a:t>
            </a:r>
          </a:p>
          <a:p>
            <a:r>
              <a:rPr lang="en-IN" dirty="0"/>
              <a:t>L6 – Dense(10) </a:t>
            </a:r>
          </a:p>
          <a:p>
            <a:r>
              <a:rPr lang="en-IN" dirty="0"/>
              <a:t>L7 – Dense(1)</a:t>
            </a:r>
          </a:p>
          <a:p>
            <a:endParaRPr lang="en-IN" dirty="0"/>
          </a:p>
        </p:txBody>
      </p:sp>
      <p:pic>
        <p:nvPicPr>
          <p:cNvPr id="9" name="Content Placeholder 8">
            <a:extLst>
              <a:ext uri="{FF2B5EF4-FFF2-40B4-BE49-F238E27FC236}">
                <a16:creationId xmlns:a16="http://schemas.microsoft.com/office/drawing/2014/main" id="{041A9CB7-1E19-6BD8-0ED3-BB4A8F7652F1}"/>
              </a:ext>
            </a:extLst>
          </p:cNvPr>
          <p:cNvPicPr>
            <a:picLocks noGrp="1" noChangeAspect="1"/>
          </p:cNvPicPr>
          <p:nvPr>
            <p:ph sz="half" idx="1"/>
          </p:nvPr>
        </p:nvPicPr>
        <p:blipFill rotWithShape="1">
          <a:blip r:embed="rId2"/>
          <a:srcRect l="25346" t="44052" r="30882" b="35033"/>
          <a:stretch/>
        </p:blipFill>
        <p:spPr>
          <a:xfrm>
            <a:off x="718887" y="1383599"/>
            <a:ext cx="9517096" cy="2707343"/>
          </a:xfrm>
        </p:spPr>
      </p:pic>
    </p:spTree>
    <p:extLst>
      <p:ext uri="{BB962C8B-B14F-4D97-AF65-F5344CB8AC3E}">
        <p14:creationId xmlns:p14="http://schemas.microsoft.com/office/powerpoint/2010/main" val="877695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B44C-689A-E594-DAE4-EB3660613146}"/>
              </a:ext>
            </a:extLst>
          </p:cNvPr>
          <p:cNvSpPr>
            <a:spLocks noGrp="1"/>
          </p:cNvSpPr>
          <p:nvPr>
            <p:ph type="title"/>
          </p:nvPr>
        </p:nvSpPr>
        <p:spPr/>
        <p:txBody>
          <a:bodyPr/>
          <a:lstStyle/>
          <a:p>
            <a:r>
              <a:rPr lang="en-US" dirty="0"/>
              <a:t>Research Paper - ”End to End Learning for Self-Driving Cars “ by NVIDIA Corp</a:t>
            </a:r>
            <a:endParaRPr lang="en-IN" dirty="0"/>
          </a:p>
        </p:txBody>
      </p:sp>
      <p:sp>
        <p:nvSpPr>
          <p:cNvPr id="3" name="Content Placeholder 2">
            <a:extLst>
              <a:ext uri="{FF2B5EF4-FFF2-40B4-BE49-F238E27FC236}">
                <a16:creationId xmlns:a16="http://schemas.microsoft.com/office/drawing/2014/main" id="{FC414278-E49E-2631-AAC9-B67360BA3142}"/>
              </a:ext>
            </a:extLst>
          </p:cNvPr>
          <p:cNvSpPr>
            <a:spLocks noGrp="1"/>
          </p:cNvSpPr>
          <p:nvPr>
            <p:ph idx="1"/>
          </p:nvPr>
        </p:nvSpPr>
        <p:spPr/>
        <p:txBody>
          <a:bodyPr/>
          <a:lstStyle/>
          <a:p>
            <a:r>
              <a:rPr lang="en-US" dirty="0"/>
              <a:t>Though slight old this is a classical research paper whose performance is compared in all the paper. Also known as </a:t>
            </a:r>
            <a:r>
              <a:rPr lang="en-US" dirty="0" err="1"/>
              <a:t>PilotNet</a:t>
            </a:r>
            <a:endParaRPr lang="en-US" dirty="0"/>
          </a:p>
          <a:p>
            <a:r>
              <a:rPr lang="en-US" dirty="0"/>
              <a:t>It gives an End to end approach for self driving cars. However, our primary focus has been on CNN architecture proposed in this paper.</a:t>
            </a:r>
            <a:endParaRPr lang="en-IN" dirty="0"/>
          </a:p>
        </p:txBody>
      </p:sp>
      <p:pic>
        <p:nvPicPr>
          <p:cNvPr id="5" name="Picture 4">
            <a:extLst>
              <a:ext uri="{FF2B5EF4-FFF2-40B4-BE49-F238E27FC236}">
                <a16:creationId xmlns:a16="http://schemas.microsoft.com/office/drawing/2014/main" id="{CCDDC229-B920-6565-276A-61F07781034B}"/>
              </a:ext>
            </a:extLst>
          </p:cNvPr>
          <p:cNvPicPr>
            <a:picLocks noChangeAspect="1"/>
          </p:cNvPicPr>
          <p:nvPr/>
        </p:nvPicPr>
        <p:blipFill rotWithShape="1">
          <a:blip r:embed="rId2"/>
          <a:srcRect l="30442" t="45621" r="36249" b="22092"/>
          <a:stretch/>
        </p:blipFill>
        <p:spPr>
          <a:xfrm>
            <a:off x="6517341" y="3872752"/>
            <a:ext cx="4061012" cy="2214283"/>
          </a:xfrm>
          <a:prstGeom prst="rect">
            <a:avLst/>
          </a:prstGeom>
        </p:spPr>
      </p:pic>
      <p:pic>
        <p:nvPicPr>
          <p:cNvPr id="9" name="Picture 8">
            <a:extLst>
              <a:ext uri="{FF2B5EF4-FFF2-40B4-BE49-F238E27FC236}">
                <a16:creationId xmlns:a16="http://schemas.microsoft.com/office/drawing/2014/main" id="{62D4020B-1682-8B1F-A996-1DBB2D14012A}"/>
              </a:ext>
            </a:extLst>
          </p:cNvPr>
          <p:cNvPicPr>
            <a:picLocks noChangeAspect="1"/>
          </p:cNvPicPr>
          <p:nvPr/>
        </p:nvPicPr>
        <p:blipFill rotWithShape="1">
          <a:blip r:embed="rId3"/>
          <a:srcRect l="34559" t="24653" r="39779" b="40523"/>
          <a:stretch/>
        </p:blipFill>
        <p:spPr>
          <a:xfrm>
            <a:off x="1515035" y="3878638"/>
            <a:ext cx="3908096" cy="2298325"/>
          </a:xfrm>
          <a:prstGeom prst="rect">
            <a:avLst/>
          </a:prstGeom>
        </p:spPr>
      </p:pic>
    </p:spTree>
    <p:extLst>
      <p:ext uri="{BB962C8B-B14F-4D97-AF65-F5344CB8AC3E}">
        <p14:creationId xmlns:p14="http://schemas.microsoft.com/office/powerpoint/2010/main" val="1883053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8808D-6D97-5788-2644-A7870BBF9A81}"/>
              </a:ext>
            </a:extLst>
          </p:cNvPr>
          <p:cNvSpPr>
            <a:spLocks noGrp="1"/>
          </p:cNvSpPr>
          <p:nvPr>
            <p:ph type="title"/>
          </p:nvPr>
        </p:nvSpPr>
        <p:spPr/>
        <p:txBody>
          <a:bodyPr/>
          <a:lstStyle/>
          <a:p>
            <a:r>
              <a:rPr lang="en-US" dirty="0" err="1"/>
              <a:t>PilotNet</a:t>
            </a:r>
            <a:r>
              <a:rPr lang="en-US" dirty="0"/>
              <a:t> Architecture</a:t>
            </a:r>
            <a:endParaRPr lang="en-IN" dirty="0"/>
          </a:p>
        </p:txBody>
      </p:sp>
      <p:pic>
        <p:nvPicPr>
          <p:cNvPr id="4" name="Content Placeholder 3">
            <a:extLst>
              <a:ext uri="{FF2B5EF4-FFF2-40B4-BE49-F238E27FC236}">
                <a16:creationId xmlns:a16="http://schemas.microsoft.com/office/drawing/2014/main" id="{EC8E3886-741E-3FDC-4B1A-819E96244295}"/>
              </a:ext>
            </a:extLst>
          </p:cNvPr>
          <p:cNvPicPr>
            <a:picLocks noGrp="1" noChangeAspect="1"/>
          </p:cNvPicPr>
          <p:nvPr>
            <p:ph sz="half" idx="1"/>
          </p:nvPr>
        </p:nvPicPr>
        <p:blipFill rotWithShape="1">
          <a:blip r:embed="rId2"/>
          <a:srcRect l="29325" t="20676" r="34862" b="15041"/>
          <a:stretch/>
        </p:blipFill>
        <p:spPr>
          <a:xfrm>
            <a:off x="838199" y="1945341"/>
            <a:ext cx="4309699" cy="4351338"/>
          </a:xfrm>
          <a:prstGeom prst="rect">
            <a:avLst/>
          </a:prstGeom>
        </p:spPr>
      </p:pic>
      <p:sp>
        <p:nvSpPr>
          <p:cNvPr id="5" name="Content Placeholder 4">
            <a:extLst>
              <a:ext uri="{FF2B5EF4-FFF2-40B4-BE49-F238E27FC236}">
                <a16:creationId xmlns:a16="http://schemas.microsoft.com/office/drawing/2014/main" id="{774F3ED3-987E-67D6-08AF-19326DC989FD}"/>
              </a:ext>
            </a:extLst>
          </p:cNvPr>
          <p:cNvSpPr>
            <a:spLocks noGrp="1"/>
          </p:cNvSpPr>
          <p:nvPr>
            <p:ph sz="half" idx="2"/>
          </p:nvPr>
        </p:nvSpPr>
        <p:spPr>
          <a:xfrm>
            <a:off x="5992906" y="1945341"/>
            <a:ext cx="5181600" cy="4351338"/>
          </a:xfrm>
        </p:spPr>
        <p:txBody>
          <a:bodyPr>
            <a:normAutofit fontScale="85000" lnSpcReduction="20000"/>
          </a:bodyPr>
          <a:lstStyle/>
          <a:p>
            <a:r>
              <a:rPr lang="en-US" dirty="0"/>
              <a:t>L1 - 24 filters, Kernel (5,5) </a:t>
            </a:r>
          </a:p>
          <a:p>
            <a:r>
              <a:rPr lang="en-US" dirty="0"/>
              <a:t>L2 - 36 filters, Kernel (5,5)</a:t>
            </a:r>
          </a:p>
          <a:p>
            <a:r>
              <a:rPr lang="en-US" dirty="0"/>
              <a:t>L3 - 48 filters, Kernel (3,3)</a:t>
            </a:r>
          </a:p>
          <a:p>
            <a:r>
              <a:rPr lang="en-US" dirty="0"/>
              <a:t>L3 - 64 filters, Kernel (3,3)</a:t>
            </a:r>
            <a:endParaRPr lang="en-IN" dirty="0"/>
          </a:p>
          <a:p>
            <a:r>
              <a:rPr lang="en-US" dirty="0"/>
              <a:t>L4 - 64 filters, Kernel (3,3)</a:t>
            </a:r>
            <a:endParaRPr lang="en-IN" dirty="0"/>
          </a:p>
          <a:p>
            <a:r>
              <a:rPr lang="en-IN" dirty="0"/>
              <a:t>L5 – Flattening</a:t>
            </a:r>
          </a:p>
          <a:p>
            <a:r>
              <a:rPr lang="en-IN" dirty="0"/>
              <a:t>L6 – Dense(1164)</a:t>
            </a:r>
          </a:p>
          <a:p>
            <a:r>
              <a:rPr lang="en-IN" dirty="0"/>
              <a:t>L6 – Dense(100) </a:t>
            </a:r>
          </a:p>
          <a:p>
            <a:r>
              <a:rPr lang="en-IN" dirty="0"/>
              <a:t>L7 – Dense(50) </a:t>
            </a:r>
          </a:p>
          <a:p>
            <a:r>
              <a:rPr lang="en-IN" dirty="0"/>
              <a:t>L8 – Dense(10) </a:t>
            </a:r>
          </a:p>
          <a:p>
            <a:r>
              <a:rPr lang="en-IN" dirty="0"/>
              <a:t>L9 – Dense(1)</a:t>
            </a:r>
          </a:p>
          <a:p>
            <a:endParaRPr lang="en-IN" dirty="0"/>
          </a:p>
        </p:txBody>
      </p:sp>
    </p:spTree>
    <p:extLst>
      <p:ext uri="{BB962C8B-B14F-4D97-AF65-F5344CB8AC3E}">
        <p14:creationId xmlns:p14="http://schemas.microsoft.com/office/powerpoint/2010/main" val="58645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44ED-0C01-2EC6-DEE2-464A677DB052}"/>
              </a:ext>
            </a:extLst>
          </p:cNvPr>
          <p:cNvSpPr>
            <a:spLocks noGrp="1"/>
          </p:cNvSpPr>
          <p:nvPr>
            <p:ph type="title"/>
          </p:nvPr>
        </p:nvSpPr>
        <p:spPr/>
        <p:txBody>
          <a:bodyPr/>
          <a:lstStyle/>
          <a:p>
            <a:r>
              <a:rPr lang="en-US" dirty="0"/>
              <a:t>Proposed Model</a:t>
            </a:r>
            <a:endParaRPr lang="en-IN" dirty="0"/>
          </a:p>
        </p:txBody>
      </p:sp>
      <p:sp>
        <p:nvSpPr>
          <p:cNvPr id="3" name="Text Placeholder 2">
            <a:extLst>
              <a:ext uri="{FF2B5EF4-FFF2-40B4-BE49-F238E27FC236}">
                <a16:creationId xmlns:a16="http://schemas.microsoft.com/office/drawing/2014/main" id="{7F43F4FF-6D0B-AA49-C78D-AB1C0AE7CFBF}"/>
              </a:ext>
            </a:extLst>
          </p:cNvPr>
          <p:cNvSpPr>
            <a:spLocks noGrp="1"/>
          </p:cNvSpPr>
          <p:nvPr>
            <p:ph type="body" idx="1"/>
          </p:nvPr>
        </p:nvSpPr>
        <p:spPr/>
        <p:txBody>
          <a:bodyPr/>
          <a:lstStyle/>
          <a:p>
            <a:r>
              <a:rPr lang="en-US" dirty="0"/>
              <a:t>Our proposed model consist of 4 convolutional long short-term memory layers followed by appropriate flatten, dense and dropout layers.</a:t>
            </a:r>
            <a:endParaRPr lang="en-IN" dirty="0"/>
          </a:p>
        </p:txBody>
      </p:sp>
    </p:spTree>
    <p:extLst>
      <p:ext uri="{BB962C8B-B14F-4D97-AF65-F5344CB8AC3E}">
        <p14:creationId xmlns:p14="http://schemas.microsoft.com/office/powerpoint/2010/main" val="3825479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BA24-D1FF-34C4-B913-06B313CC945C}"/>
              </a:ext>
            </a:extLst>
          </p:cNvPr>
          <p:cNvSpPr>
            <a:spLocks noGrp="1"/>
          </p:cNvSpPr>
          <p:nvPr>
            <p:ph type="title"/>
          </p:nvPr>
        </p:nvSpPr>
        <p:spPr/>
        <p:txBody>
          <a:bodyPr/>
          <a:lstStyle/>
          <a:p>
            <a:r>
              <a:rPr lang="en-US" dirty="0"/>
              <a:t>Larva Model</a:t>
            </a:r>
            <a:endParaRPr lang="en-IN" dirty="0"/>
          </a:p>
        </p:txBody>
      </p:sp>
      <p:sp>
        <p:nvSpPr>
          <p:cNvPr id="3" name="Content Placeholder 2">
            <a:extLst>
              <a:ext uri="{FF2B5EF4-FFF2-40B4-BE49-F238E27FC236}">
                <a16:creationId xmlns:a16="http://schemas.microsoft.com/office/drawing/2014/main" id="{9F10BCEC-EF57-59A5-2336-95640EB796C9}"/>
              </a:ext>
            </a:extLst>
          </p:cNvPr>
          <p:cNvSpPr>
            <a:spLocks noGrp="1"/>
          </p:cNvSpPr>
          <p:nvPr>
            <p:ph idx="1"/>
          </p:nvPr>
        </p:nvSpPr>
        <p:spPr/>
        <p:txBody>
          <a:bodyPr/>
          <a:lstStyle/>
          <a:p>
            <a:r>
              <a:rPr lang="en-US" dirty="0"/>
              <a:t>What we essentially wanted to do was induce LSTM into CNN architecture as driving is a continuous task and LSTM’s have known to perform good on these kinds of time series data.</a:t>
            </a:r>
          </a:p>
          <a:p>
            <a:r>
              <a:rPr lang="en-US" dirty="0"/>
              <a:t>Due to time constraints we have not tried many variation as even after using GPU it was quite time consuming.</a:t>
            </a:r>
          </a:p>
          <a:p>
            <a:r>
              <a:rPr lang="en-US" dirty="0"/>
              <a:t>We tried to stick to the base architecture as in </a:t>
            </a:r>
            <a:r>
              <a:rPr lang="en-US" dirty="0" err="1"/>
              <a:t>PilotNet</a:t>
            </a:r>
            <a:r>
              <a:rPr lang="en-US" dirty="0"/>
              <a:t> and J-net with significant modifications.</a:t>
            </a:r>
          </a:p>
          <a:p>
            <a:endParaRPr lang="en-IN" dirty="0"/>
          </a:p>
        </p:txBody>
      </p:sp>
    </p:spTree>
    <p:extLst>
      <p:ext uri="{BB962C8B-B14F-4D97-AF65-F5344CB8AC3E}">
        <p14:creationId xmlns:p14="http://schemas.microsoft.com/office/powerpoint/2010/main" val="65757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A99E-3D33-7311-3F99-5A67B3C82E5C}"/>
              </a:ext>
            </a:extLst>
          </p:cNvPr>
          <p:cNvSpPr>
            <a:spLocks noGrp="1"/>
          </p:cNvSpPr>
          <p:nvPr>
            <p:ph type="title"/>
          </p:nvPr>
        </p:nvSpPr>
        <p:spPr/>
        <p:txBody>
          <a:bodyPr/>
          <a:lstStyle/>
          <a:p>
            <a:r>
              <a:rPr lang="en-US" dirty="0"/>
              <a:t>Larva Model</a:t>
            </a:r>
            <a:endParaRPr lang="en-IN" dirty="0"/>
          </a:p>
        </p:txBody>
      </p:sp>
      <p:pic>
        <p:nvPicPr>
          <p:cNvPr id="5" name="Picture 4">
            <a:extLst>
              <a:ext uri="{FF2B5EF4-FFF2-40B4-BE49-F238E27FC236}">
                <a16:creationId xmlns:a16="http://schemas.microsoft.com/office/drawing/2014/main" id="{49ED0446-3F8C-413B-1149-CC75D06CC842}"/>
              </a:ext>
            </a:extLst>
          </p:cNvPr>
          <p:cNvPicPr>
            <a:picLocks noChangeAspect="1"/>
          </p:cNvPicPr>
          <p:nvPr/>
        </p:nvPicPr>
        <p:blipFill rotWithShape="1">
          <a:blip r:embed="rId2"/>
          <a:srcRect l="9705" t="26709" r="76157" b="24513"/>
          <a:stretch/>
        </p:blipFill>
        <p:spPr bwMode="auto">
          <a:xfrm>
            <a:off x="838200" y="1500033"/>
            <a:ext cx="2578026" cy="5002521"/>
          </a:xfrm>
          <a:prstGeom prst="rect">
            <a:avLst/>
          </a:prstGeom>
          <a:ln>
            <a:noFill/>
          </a:ln>
          <a:extLst>
            <a:ext uri="{53640926-AAD7-44D8-BBD7-CCE9431645EC}">
              <a14:shadowObscured xmlns:a14="http://schemas.microsoft.com/office/drawing/2010/main"/>
            </a:ext>
          </a:extLst>
        </p:spPr>
      </p:pic>
      <p:sp>
        <p:nvSpPr>
          <p:cNvPr id="12" name="Content Placeholder 11">
            <a:extLst>
              <a:ext uri="{FF2B5EF4-FFF2-40B4-BE49-F238E27FC236}">
                <a16:creationId xmlns:a16="http://schemas.microsoft.com/office/drawing/2014/main" id="{6CD98E43-9996-D3A6-14EB-1FF37832280D}"/>
              </a:ext>
            </a:extLst>
          </p:cNvPr>
          <p:cNvSpPr>
            <a:spLocks noGrp="1"/>
          </p:cNvSpPr>
          <p:nvPr>
            <p:ph idx="1"/>
          </p:nvPr>
        </p:nvSpPr>
        <p:spPr>
          <a:xfrm>
            <a:off x="3558987" y="2011021"/>
            <a:ext cx="8373035" cy="4992842"/>
          </a:xfrm>
        </p:spPr>
        <p:txBody>
          <a:bodyPr/>
          <a:lstStyle/>
          <a:p>
            <a:r>
              <a:rPr lang="en-US" dirty="0"/>
              <a:t>L1 - 24 filters, Kernel (5,5), stride (2,2), activation=“</a:t>
            </a:r>
            <a:r>
              <a:rPr lang="en-US" dirty="0" err="1"/>
              <a:t>elu</a:t>
            </a:r>
            <a:r>
              <a:rPr lang="en-US" dirty="0"/>
              <a:t>”</a:t>
            </a:r>
          </a:p>
          <a:p>
            <a:r>
              <a:rPr lang="en-US" dirty="0"/>
              <a:t>L2 - 36 filters, Kernel (5,5), stride (2,2), activation=“</a:t>
            </a:r>
            <a:r>
              <a:rPr lang="en-US" dirty="0" err="1"/>
              <a:t>elu</a:t>
            </a:r>
            <a:r>
              <a:rPr lang="en-US" dirty="0"/>
              <a:t>”</a:t>
            </a:r>
            <a:endParaRPr lang="en-IN" dirty="0"/>
          </a:p>
          <a:p>
            <a:r>
              <a:rPr lang="en-US" dirty="0"/>
              <a:t>L3 - 64 filters, Kernel (3,3), stride (1,1), activation=“</a:t>
            </a:r>
            <a:r>
              <a:rPr lang="en-US" dirty="0" err="1"/>
              <a:t>elu</a:t>
            </a:r>
            <a:r>
              <a:rPr lang="en-US" dirty="0"/>
              <a:t>”</a:t>
            </a:r>
            <a:endParaRPr lang="en-IN" dirty="0"/>
          </a:p>
          <a:p>
            <a:r>
              <a:rPr lang="en-US" dirty="0"/>
              <a:t>L4 - 64 filters, Kernel (3,3), stride (1,1), activation=“</a:t>
            </a:r>
            <a:r>
              <a:rPr lang="en-US" dirty="0" err="1"/>
              <a:t>elu</a:t>
            </a:r>
            <a:r>
              <a:rPr lang="en-US" dirty="0"/>
              <a:t>”</a:t>
            </a:r>
            <a:endParaRPr lang="en-IN" dirty="0"/>
          </a:p>
          <a:p>
            <a:r>
              <a:rPr lang="en-IN" dirty="0"/>
              <a:t>L5 - Time Distributed Flattening</a:t>
            </a:r>
          </a:p>
          <a:p>
            <a:r>
              <a:rPr lang="en-IN" dirty="0"/>
              <a:t>L6 – Dense(100) , Dropout(0.5)</a:t>
            </a:r>
          </a:p>
          <a:p>
            <a:r>
              <a:rPr lang="en-IN" dirty="0"/>
              <a:t>L7 – Dense(50) , Dropout(0.5)</a:t>
            </a:r>
          </a:p>
          <a:p>
            <a:r>
              <a:rPr lang="en-IN" dirty="0"/>
              <a:t>L8 – Dense(10) , Dropout(0.5)</a:t>
            </a:r>
          </a:p>
          <a:p>
            <a:r>
              <a:rPr lang="en-IN" dirty="0"/>
              <a:t>L9 – Dense(1)</a:t>
            </a:r>
          </a:p>
          <a:p>
            <a:endParaRPr lang="en-IN" dirty="0"/>
          </a:p>
        </p:txBody>
      </p:sp>
    </p:spTree>
    <p:extLst>
      <p:ext uri="{BB962C8B-B14F-4D97-AF65-F5344CB8AC3E}">
        <p14:creationId xmlns:p14="http://schemas.microsoft.com/office/powerpoint/2010/main" val="2947616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F012-0CFB-C544-A206-540D6F77DDD6}"/>
              </a:ext>
            </a:extLst>
          </p:cNvPr>
          <p:cNvSpPr>
            <a:spLocks noGrp="1"/>
          </p:cNvSpPr>
          <p:nvPr>
            <p:ph type="title"/>
          </p:nvPr>
        </p:nvSpPr>
        <p:spPr/>
        <p:txBody>
          <a:bodyPr/>
          <a:lstStyle/>
          <a:p>
            <a:r>
              <a:rPr lang="en-US" dirty="0"/>
              <a:t>Code snippet</a:t>
            </a:r>
            <a:endParaRPr lang="en-IN" dirty="0"/>
          </a:p>
        </p:txBody>
      </p:sp>
      <p:pic>
        <p:nvPicPr>
          <p:cNvPr id="6" name="Picture 5">
            <a:extLst>
              <a:ext uri="{FF2B5EF4-FFF2-40B4-BE49-F238E27FC236}">
                <a16:creationId xmlns:a16="http://schemas.microsoft.com/office/drawing/2014/main" id="{7A5BF911-46B0-39C6-F107-A65DC7E06F3E}"/>
              </a:ext>
            </a:extLst>
          </p:cNvPr>
          <p:cNvPicPr>
            <a:picLocks noChangeAspect="1"/>
          </p:cNvPicPr>
          <p:nvPr/>
        </p:nvPicPr>
        <p:blipFill rotWithShape="1">
          <a:blip r:embed="rId2"/>
          <a:srcRect l="9485" t="34379" r="28898" b="17647"/>
          <a:stretch/>
        </p:blipFill>
        <p:spPr>
          <a:xfrm>
            <a:off x="941294" y="1825625"/>
            <a:ext cx="9935754" cy="4351338"/>
          </a:xfrm>
          <a:prstGeom prst="rect">
            <a:avLst/>
          </a:prstGeom>
        </p:spPr>
      </p:pic>
      <p:sp>
        <p:nvSpPr>
          <p:cNvPr id="8" name="Content Placeholder 7">
            <a:extLst>
              <a:ext uri="{FF2B5EF4-FFF2-40B4-BE49-F238E27FC236}">
                <a16:creationId xmlns:a16="http://schemas.microsoft.com/office/drawing/2014/main" id="{ED2D9E66-E9B8-2412-0966-D2E00CD212F5}"/>
              </a:ext>
            </a:extLst>
          </p:cNvPr>
          <p:cNvSpPr>
            <a:spLocks noGrp="1"/>
          </p:cNvSpPr>
          <p:nvPr>
            <p:ph idx="1"/>
          </p:nvPr>
        </p:nvSpPr>
        <p:spPr>
          <a:xfrm flipH="1">
            <a:off x="11353800" y="1825625"/>
            <a:ext cx="336176" cy="4351338"/>
          </a:xfrm>
        </p:spPr>
        <p:txBody>
          <a:bodyPr/>
          <a:lstStyle/>
          <a:p>
            <a:endParaRPr lang="en-IN" dirty="0"/>
          </a:p>
        </p:txBody>
      </p:sp>
    </p:spTree>
    <p:extLst>
      <p:ext uri="{BB962C8B-B14F-4D97-AF65-F5344CB8AC3E}">
        <p14:creationId xmlns:p14="http://schemas.microsoft.com/office/powerpoint/2010/main" val="398575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6BEB-FFA7-B2ED-5247-06FF87811BC9}"/>
              </a:ext>
            </a:extLst>
          </p:cNvPr>
          <p:cNvSpPr>
            <a:spLocks noGrp="1"/>
          </p:cNvSpPr>
          <p:nvPr>
            <p:ph type="title"/>
          </p:nvPr>
        </p:nvSpPr>
        <p:spPr/>
        <p:txBody>
          <a:bodyPr/>
          <a:lstStyle/>
          <a:p>
            <a:r>
              <a:rPr lang="en-US" dirty="0"/>
              <a:t>Results</a:t>
            </a:r>
            <a:endParaRPr lang="en-IN" dirty="0"/>
          </a:p>
        </p:txBody>
      </p:sp>
      <p:sp>
        <p:nvSpPr>
          <p:cNvPr id="3" name="Text Placeholder 2">
            <a:extLst>
              <a:ext uri="{FF2B5EF4-FFF2-40B4-BE49-F238E27FC236}">
                <a16:creationId xmlns:a16="http://schemas.microsoft.com/office/drawing/2014/main" id="{FF294FD4-8728-E208-FE30-45CA69C87ED6}"/>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4175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52C00-353C-2A4A-9675-F7EBDD3A9280}"/>
              </a:ext>
            </a:extLst>
          </p:cNvPr>
          <p:cNvSpPr>
            <a:spLocks noGrp="1"/>
          </p:cNvSpPr>
          <p:nvPr>
            <p:ph type="title"/>
          </p:nvPr>
        </p:nvSpPr>
        <p:spPr/>
        <p:txBody>
          <a:bodyPr/>
          <a:lstStyle/>
          <a:p>
            <a:r>
              <a:rPr lang="en-US" dirty="0"/>
              <a:t>Evaluation</a:t>
            </a:r>
            <a:endParaRPr lang="en-IN" dirty="0"/>
          </a:p>
        </p:txBody>
      </p:sp>
      <p:sp>
        <p:nvSpPr>
          <p:cNvPr id="3" name="Content Placeholder 2">
            <a:extLst>
              <a:ext uri="{FF2B5EF4-FFF2-40B4-BE49-F238E27FC236}">
                <a16:creationId xmlns:a16="http://schemas.microsoft.com/office/drawing/2014/main" id="{96383180-3E0F-2571-1F16-69D9E27324BC}"/>
              </a:ext>
            </a:extLst>
          </p:cNvPr>
          <p:cNvSpPr>
            <a:spLocks noGrp="1"/>
          </p:cNvSpPr>
          <p:nvPr>
            <p:ph idx="1"/>
          </p:nvPr>
        </p:nvSpPr>
        <p:spPr/>
        <p:txBody>
          <a:bodyPr/>
          <a:lstStyle/>
          <a:p>
            <a:r>
              <a:rPr lang="en-US" dirty="0"/>
              <a:t>We have picked and compared the model which achieved best accuracy in each research paper.</a:t>
            </a:r>
          </a:p>
          <a:p>
            <a:r>
              <a:rPr lang="en-US" dirty="0"/>
              <a:t>We have used Mean Squared Error (MSE) as loss function.</a:t>
            </a:r>
          </a:p>
          <a:p>
            <a:r>
              <a:rPr lang="en-US" dirty="0"/>
              <a:t>We have used Adam optimizer for all networks as it generally performs well.</a:t>
            </a:r>
          </a:p>
          <a:p>
            <a:r>
              <a:rPr lang="en-US" dirty="0"/>
              <a:t>We have used ImageNet weights for both resnet50 and vgg16 pretrained models</a:t>
            </a:r>
          </a:p>
          <a:p>
            <a:r>
              <a:rPr lang="en-US" dirty="0"/>
              <a:t>We found the proposed model to have best accuracy among all</a:t>
            </a:r>
            <a:r>
              <a:rPr lang="en-IN" dirty="0"/>
              <a:t>. </a:t>
            </a:r>
          </a:p>
          <a:p>
            <a:r>
              <a:rPr lang="en-IN" dirty="0"/>
              <a:t>Larva = 0.0198, Nvidia = 0.0281, ResNet50 – 0.0450, VGG16 – 0.0742</a:t>
            </a:r>
            <a:endParaRPr lang="en-US" dirty="0"/>
          </a:p>
        </p:txBody>
      </p:sp>
    </p:spTree>
    <p:extLst>
      <p:ext uri="{BB962C8B-B14F-4D97-AF65-F5344CB8AC3E}">
        <p14:creationId xmlns:p14="http://schemas.microsoft.com/office/powerpoint/2010/main" val="81953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7745-488B-8E84-D8CB-5BE3523F5BAB}"/>
              </a:ext>
            </a:extLst>
          </p:cNvPr>
          <p:cNvSpPr>
            <a:spLocks noGrp="1"/>
          </p:cNvSpPr>
          <p:nvPr>
            <p:ph type="title"/>
          </p:nvPr>
        </p:nvSpPr>
        <p:spPr/>
        <p:txBody>
          <a:bodyPr/>
          <a:lstStyle/>
          <a:p>
            <a:r>
              <a:rPr lang="en-US" dirty="0"/>
              <a:t>Introduction to Autonomous driving</a:t>
            </a:r>
            <a:endParaRPr lang="en-IN" dirty="0"/>
          </a:p>
        </p:txBody>
      </p:sp>
      <p:sp>
        <p:nvSpPr>
          <p:cNvPr id="3" name="Text Placeholder 2">
            <a:extLst>
              <a:ext uri="{FF2B5EF4-FFF2-40B4-BE49-F238E27FC236}">
                <a16:creationId xmlns:a16="http://schemas.microsoft.com/office/drawing/2014/main" id="{D03DF500-189C-34D6-D369-5FE88B97EB8A}"/>
              </a:ext>
            </a:extLst>
          </p:cNvPr>
          <p:cNvSpPr>
            <a:spLocks noGrp="1"/>
          </p:cNvSpPr>
          <p:nvPr>
            <p:ph type="body" idx="1"/>
          </p:nvPr>
        </p:nvSpPr>
        <p:spPr>
          <a:xfrm>
            <a:off x="831850" y="6043931"/>
            <a:ext cx="45719" cy="45719"/>
          </a:xfrm>
        </p:spPr>
        <p:txBody>
          <a:bodyPr>
            <a:normAutofit fontScale="25000" lnSpcReduction="20000"/>
          </a:bodyPr>
          <a:lstStyle/>
          <a:p>
            <a:endParaRPr lang="en-IN" dirty="0"/>
          </a:p>
        </p:txBody>
      </p:sp>
    </p:spTree>
    <p:extLst>
      <p:ext uri="{BB962C8B-B14F-4D97-AF65-F5344CB8AC3E}">
        <p14:creationId xmlns:p14="http://schemas.microsoft.com/office/powerpoint/2010/main" val="23572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5F4C-02DD-3620-1B32-8EBA538F744E}"/>
              </a:ext>
            </a:extLst>
          </p:cNvPr>
          <p:cNvSpPr>
            <a:spLocks noGrp="1"/>
          </p:cNvSpPr>
          <p:nvPr>
            <p:ph type="title"/>
          </p:nvPr>
        </p:nvSpPr>
        <p:spPr/>
        <p:txBody>
          <a:bodyPr/>
          <a:lstStyle/>
          <a:p>
            <a:r>
              <a:rPr lang="en-US" dirty="0"/>
              <a:t>Graphs for Models </a:t>
            </a:r>
            <a:endParaRPr lang="en-IN" dirty="0"/>
          </a:p>
        </p:txBody>
      </p:sp>
      <p:pic>
        <p:nvPicPr>
          <p:cNvPr id="11" name="Content Placeholder 10">
            <a:extLst>
              <a:ext uri="{FF2B5EF4-FFF2-40B4-BE49-F238E27FC236}">
                <a16:creationId xmlns:a16="http://schemas.microsoft.com/office/drawing/2014/main" id="{1A7BCBDA-DC78-3654-2AA7-475810891C8B}"/>
              </a:ext>
            </a:extLst>
          </p:cNvPr>
          <p:cNvPicPr>
            <a:picLocks noGrp="1" noChangeAspect="1"/>
          </p:cNvPicPr>
          <p:nvPr>
            <p:ph idx="1"/>
          </p:nvPr>
        </p:nvPicPr>
        <p:blipFill rotWithShape="1">
          <a:blip r:embed="rId2"/>
          <a:srcRect l="26707" t="21293" r="55099" b="51100"/>
          <a:stretch/>
        </p:blipFill>
        <p:spPr>
          <a:xfrm>
            <a:off x="7725909" y="1493931"/>
            <a:ext cx="2865371" cy="2369856"/>
          </a:xfrm>
        </p:spPr>
      </p:pic>
      <p:pic>
        <p:nvPicPr>
          <p:cNvPr id="9" name="Picture 8">
            <a:extLst>
              <a:ext uri="{FF2B5EF4-FFF2-40B4-BE49-F238E27FC236}">
                <a16:creationId xmlns:a16="http://schemas.microsoft.com/office/drawing/2014/main" id="{E6957F1D-37F9-1A46-064A-DEDC066FA131}"/>
              </a:ext>
            </a:extLst>
          </p:cNvPr>
          <p:cNvPicPr>
            <a:picLocks noChangeAspect="1"/>
          </p:cNvPicPr>
          <p:nvPr/>
        </p:nvPicPr>
        <p:blipFill rotWithShape="1">
          <a:blip r:embed="rId2"/>
          <a:srcRect l="45441" t="53791" r="34118" b="17189"/>
          <a:stretch/>
        </p:blipFill>
        <p:spPr>
          <a:xfrm>
            <a:off x="1230599" y="1493931"/>
            <a:ext cx="2967658" cy="2369857"/>
          </a:xfrm>
          <a:prstGeom prst="rect">
            <a:avLst/>
          </a:prstGeom>
        </p:spPr>
      </p:pic>
      <p:pic>
        <p:nvPicPr>
          <p:cNvPr id="13" name="Picture 12">
            <a:extLst>
              <a:ext uri="{FF2B5EF4-FFF2-40B4-BE49-F238E27FC236}">
                <a16:creationId xmlns:a16="http://schemas.microsoft.com/office/drawing/2014/main" id="{F77E9E7C-B02A-713D-9ABB-660FC2C529A5}"/>
              </a:ext>
            </a:extLst>
          </p:cNvPr>
          <p:cNvPicPr>
            <a:picLocks noChangeAspect="1"/>
          </p:cNvPicPr>
          <p:nvPr/>
        </p:nvPicPr>
        <p:blipFill rotWithShape="1">
          <a:blip r:embed="rId2"/>
          <a:srcRect l="46544" t="20261" r="34485" b="52680"/>
          <a:stretch/>
        </p:blipFill>
        <p:spPr>
          <a:xfrm>
            <a:off x="4478254" y="1493931"/>
            <a:ext cx="2967658" cy="2381028"/>
          </a:xfrm>
          <a:prstGeom prst="rect">
            <a:avLst/>
          </a:prstGeom>
        </p:spPr>
      </p:pic>
      <p:pic>
        <p:nvPicPr>
          <p:cNvPr id="15" name="Picture 14">
            <a:extLst>
              <a:ext uri="{FF2B5EF4-FFF2-40B4-BE49-F238E27FC236}">
                <a16:creationId xmlns:a16="http://schemas.microsoft.com/office/drawing/2014/main" id="{BF5D961B-7B3C-2E3D-5AF5-F6C032FA77B8}"/>
              </a:ext>
            </a:extLst>
          </p:cNvPr>
          <p:cNvPicPr>
            <a:picLocks noChangeAspect="1"/>
          </p:cNvPicPr>
          <p:nvPr/>
        </p:nvPicPr>
        <p:blipFill rotWithShape="1">
          <a:blip r:embed="rId2"/>
          <a:srcRect l="25073" t="53333" r="55367" b="17909"/>
          <a:stretch/>
        </p:blipFill>
        <p:spPr>
          <a:xfrm>
            <a:off x="4478254" y="4179141"/>
            <a:ext cx="2865371" cy="2369855"/>
          </a:xfrm>
          <a:prstGeom prst="rect">
            <a:avLst/>
          </a:prstGeom>
        </p:spPr>
      </p:pic>
    </p:spTree>
    <p:extLst>
      <p:ext uri="{BB962C8B-B14F-4D97-AF65-F5344CB8AC3E}">
        <p14:creationId xmlns:p14="http://schemas.microsoft.com/office/powerpoint/2010/main" val="426133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663A-E8A3-B090-D817-9710C9AA81F8}"/>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07CE99E3-9726-9947-9F04-AF7CD511ACF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38091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DD45-1B53-3BF2-0403-D6AB3A6DA790}"/>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1630C3D-7ECE-130F-2770-91823D0172D6}"/>
              </a:ext>
            </a:extLst>
          </p:cNvPr>
          <p:cNvSpPr>
            <a:spLocks noGrp="1"/>
          </p:cNvSpPr>
          <p:nvPr>
            <p:ph idx="1"/>
          </p:nvPr>
        </p:nvSpPr>
        <p:spPr/>
        <p:txBody>
          <a:bodyPr>
            <a:normAutofit lnSpcReduction="10000"/>
          </a:bodyPr>
          <a:lstStyle/>
          <a:p>
            <a:r>
              <a:rPr lang="en-US" dirty="0"/>
              <a:t>We have shown that both, conventional models and a more advanced architecture have promise in the field of autonomous vehicles.</a:t>
            </a:r>
          </a:p>
          <a:p>
            <a:r>
              <a:rPr lang="en-US" dirty="0"/>
              <a:t>The larva (proposed) model was limited by computational resources, but overall, it still provided a good result from a novel architecture.</a:t>
            </a:r>
          </a:p>
          <a:p>
            <a:r>
              <a:rPr lang="en-US" dirty="0"/>
              <a:t>In future, the larva model’s architecture could be expanded by having a larger and deeper layers, which may produce better results. Also, hyperparameter tuning and trying different variation like max-pooling or subsampling could enhance the performance.</a:t>
            </a:r>
          </a:p>
          <a:p>
            <a:r>
              <a:rPr lang="en-US" dirty="0"/>
              <a:t>These models are far from perfect and there is substantial research that still needs to be done on the subject before models like these can be deployed widely to transport the public.</a:t>
            </a:r>
            <a:endParaRPr lang="en-IN" dirty="0"/>
          </a:p>
        </p:txBody>
      </p:sp>
    </p:spTree>
    <p:extLst>
      <p:ext uri="{BB962C8B-B14F-4D97-AF65-F5344CB8AC3E}">
        <p14:creationId xmlns:p14="http://schemas.microsoft.com/office/powerpoint/2010/main" val="457491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A7D4-2D80-BE1D-B217-4B79D2507D13}"/>
              </a:ext>
            </a:extLst>
          </p:cNvPr>
          <p:cNvSpPr>
            <a:spLocks noGrp="1"/>
          </p:cNvSpPr>
          <p:nvPr>
            <p:ph type="title"/>
          </p:nvPr>
        </p:nvSpPr>
        <p:spPr/>
        <p:txBody>
          <a:bodyPr/>
          <a:lstStyle/>
          <a:p>
            <a:r>
              <a:rPr lang="en-US"/>
              <a:t>Thankyou</a:t>
            </a:r>
            <a:endParaRPr lang="en-IN"/>
          </a:p>
        </p:txBody>
      </p:sp>
      <p:sp>
        <p:nvSpPr>
          <p:cNvPr id="3" name="Text Placeholder 2">
            <a:extLst>
              <a:ext uri="{FF2B5EF4-FFF2-40B4-BE49-F238E27FC236}">
                <a16:creationId xmlns:a16="http://schemas.microsoft.com/office/drawing/2014/main" id="{FD293BB3-0D8A-1AFC-450C-E262046542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165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438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0251-C438-6DDB-2952-0FFEC5B086D9}"/>
              </a:ext>
            </a:extLst>
          </p:cNvPr>
          <p:cNvSpPr>
            <a:spLocks noGrp="1"/>
          </p:cNvSpPr>
          <p:nvPr>
            <p:ph type="title"/>
          </p:nvPr>
        </p:nvSpPr>
        <p:spPr/>
        <p:txBody>
          <a:bodyPr/>
          <a:lstStyle/>
          <a:p>
            <a:r>
              <a:rPr lang="en-US" dirty="0"/>
              <a:t>Larva model Snippet</a:t>
            </a:r>
            <a:endParaRPr lang="en-IN" dirty="0"/>
          </a:p>
        </p:txBody>
      </p:sp>
      <p:pic>
        <p:nvPicPr>
          <p:cNvPr id="4" name="Content Placeholder 3">
            <a:extLst>
              <a:ext uri="{FF2B5EF4-FFF2-40B4-BE49-F238E27FC236}">
                <a16:creationId xmlns:a16="http://schemas.microsoft.com/office/drawing/2014/main" id="{4BD373AC-D841-73AC-F805-59A32B2CD91F}"/>
              </a:ext>
            </a:extLst>
          </p:cNvPr>
          <p:cNvPicPr>
            <a:picLocks noGrp="1" noChangeAspect="1"/>
          </p:cNvPicPr>
          <p:nvPr>
            <p:ph idx="1"/>
          </p:nvPr>
        </p:nvPicPr>
        <p:blipFill rotWithShape="1">
          <a:blip r:embed="rId2"/>
          <a:srcRect l="9705" t="26709" r="57988" b="13256"/>
          <a:stretch/>
        </p:blipFill>
        <p:spPr bwMode="auto">
          <a:xfrm>
            <a:off x="930708" y="1552884"/>
            <a:ext cx="4726021" cy="49399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8568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15A2-AB5C-E0D2-61F7-A5973E3F29E1}"/>
              </a:ext>
            </a:extLst>
          </p:cNvPr>
          <p:cNvSpPr>
            <a:spLocks noGrp="1"/>
          </p:cNvSpPr>
          <p:nvPr>
            <p:ph type="title"/>
          </p:nvPr>
        </p:nvSpPr>
        <p:spPr/>
        <p:txBody>
          <a:bodyPr>
            <a:normAutofit/>
          </a:bodyPr>
          <a:lstStyle/>
          <a:p>
            <a:r>
              <a:rPr lang="en-US" dirty="0"/>
              <a:t>LSTM cell </a:t>
            </a:r>
            <a:r>
              <a:rPr lang="en-US" sz="1400" dirty="0"/>
              <a:t>Credits - https://colah.github.io/posts/2015-08-Understanding-LSTMs/</a:t>
            </a:r>
            <a:endParaRPr lang="en-IN" dirty="0"/>
          </a:p>
        </p:txBody>
      </p:sp>
      <p:pic>
        <p:nvPicPr>
          <p:cNvPr id="5" name="Content Placeholder 4">
            <a:extLst>
              <a:ext uri="{FF2B5EF4-FFF2-40B4-BE49-F238E27FC236}">
                <a16:creationId xmlns:a16="http://schemas.microsoft.com/office/drawing/2014/main" id="{0996D33A-6F67-9B38-57C4-384B8E394760}"/>
              </a:ext>
            </a:extLst>
          </p:cNvPr>
          <p:cNvPicPr>
            <a:picLocks noGrp="1" noChangeAspect="1"/>
          </p:cNvPicPr>
          <p:nvPr>
            <p:ph idx="1"/>
          </p:nvPr>
        </p:nvPicPr>
        <p:blipFill rotWithShape="1">
          <a:blip r:embed="rId2"/>
          <a:srcRect l="13380" t="31416" r="39338" b="38120"/>
          <a:stretch/>
        </p:blipFill>
        <p:spPr>
          <a:xfrm>
            <a:off x="2043953" y="2548404"/>
            <a:ext cx="7117310" cy="2579408"/>
          </a:xfrm>
        </p:spPr>
      </p:pic>
    </p:spTree>
    <p:extLst>
      <p:ext uri="{BB962C8B-B14F-4D97-AF65-F5344CB8AC3E}">
        <p14:creationId xmlns:p14="http://schemas.microsoft.com/office/powerpoint/2010/main" val="176897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692C-15B4-C8B9-5B51-F4E6D011E003}"/>
              </a:ext>
            </a:extLst>
          </p:cNvPr>
          <p:cNvSpPr>
            <a:spLocks noGrp="1"/>
          </p:cNvSpPr>
          <p:nvPr>
            <p:ph type="title"/>
          </p:nvPr>
        </p:nvSpPr>
        <p:spPr/>
        <p:txBody>
          <a:bodyPr>
            <a:normAutofit/>
          </a:bodyPr>
          <a:lstStyle/>
          <a:p>
            <a:r>
              <a:rPr lang="en-US" dirty="0" err="1"/>
              <a:t>ConvLSTM</a:t>
            </a:r>
            <a:r>
              <a:rPr lang="en-US" dirty="0"/>
              <a:t> </a:t>
            </a:r>
            <a:r>
              <a:rPr lang="en-US" sz="1600" dirty="0"/>
              <a:t>Credits - https://medium.com/neuronio/an-introduction-to-convlstm-55c9025563a7</a:t>
            </a:r>
            <a:endParaRPr lang="en-IN" dirty="0"/>
          </a:p>
        </p:txBody>
      </p:sp>
      <p:pic>
        <p:nvPicPr>
          <p:cNvPr id="5" name="Content Placeholder 4">
            <a:extLst>
              <a:ext uri="{FF2B5EF4-FFF2-40B4-BE49-F238E27FC236}">
                <a16:creationId xmlns:a16="http://schemas.microsoft.com/office/drawing/2014/main" id="{7E918854-F030-A403-C5AB-AF62A8330CA8}"/>
              </a:ext>
            </a:extLst>
          </p:cNvPr>
          <p:cNvPicPr>
            <a:picLocks noGrp="1" noChangeAspect="1"/>
          </p:cNvPicPr>
          <p:nvPr>
            <p:ph idx="1"/>
          </p:nvPr>
        </p:nvPicPr>
        <p:blipFill rotWithShape="1">
          <a:blip r:embed="rId2"/>
          <a:srcRect l="17899" t="23766" r="49073" b="25965"/>
          <a:stretch/>
        </p:blipFill>
        <p:spPr>
          <a:xfrm>
            <a:off x="923362" y="1690688"/>
            <a:ext cx="5109883" cy="4374775"/>
          </a:xfrm>
        </p:spPr>
      </p:pic>
    </p:spTree>
    <p:extLst>
      <p:ext uri="{BB962C8B-B14F-4D97-AF65-F5344CB8AC3E}">
        <p14:creationId xmlns:p14="http://schemas.microsoft.com/office/powerpoint/2010/main" val="909739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32FF-8EBD-585F-C7F5-479BEE154BB9}"/>
              </a:ext>
            </a:extLst>
          </p:cNvPr>
          <p:cNvSpPr>
            <a:spLocks noGrp="1"/>
          </p:cNvSpPr>
          <p:nvPr>
            <p:ph type="title"/>
          </p:nvPr>
        </p:nvSpPr>
        <p:spPr/>
        <p:txBody>
          <a:bodyPr>
            <a:normAutofit/>
          </a:bodyPr>
          <a:lstStyle/>
          <a:p>
            <a:r>
              <a:rPr lang="en-US" sz="4000" dirty="0"/>
              <a:t>Overview of Data Flow in Autonomous Vehicles</a:t>
            </a:r>
            <a:endParaRPr lang="en-IN" sz="4000" dirty="0"/>
          </a:p>
        </p:txBody>
      </p:sp>
      <p:pic>
        <p:nvPicPr>
          <p:cNvPr id="5" name="Content Placeholder 4">
            <a:extLst>
              <a:ext uri="{FF2B5EF4-FFF2-40B4-BE49-F238E27FC236}">
                <a16:creationId xmlns:a16="http://schemas.microsoft.com/office/drawing/2014/main" id="{340E5DE5-1407-9EAF-BE77-D3E408DC0E82}"/>
              </a:ext>
            </a:extLst>
          </p:cNvPr>
          <p:cNvPicPr>
            <a:picLocks noGrp="1" noChangeAspect="1"/>
          </p:cNvPicPr>
          <p:nvPr>
            <p:ph idx="1"/>
          </p:nvPr>
        </p:nvPicPr>
        <p:blipFill rotWithShape="1">
          <a:blip r:embed="rId2"/>
          <a:srcRect l="30067" t="39217" r="30995" b="22051"/>
          <a:stretch/>
        </p:blipFill>
        <p:spPr>
          <a:xfrm>
            <a:off x="1107141" y="1739621"/>
            <a:ext cx="7301753" cy="4085506"/>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68737EF-B2F6-D270-1094-44BC62D09F0B}"/>
                  </a:ext>
                </a:extLst>
              </p14:cNvPr>
              <p14:cNvContentPartPr/>
              <p14:nvPr/>
            </p14:nvContentPartPr>
            <p14:xfrm>
              <a:off x="7054221" y="2437299"/>
              <a:ext cx="1034640" cy="351360"/>
            </p14:xfrm>
          </p:contentPart>
        </mc:Choice>
        <mc:Fallback xmlns="">
          <p:pic>
            <p:nvPicPr>
              <p:cNvPr id="7" name="Ink 6">
                <a:extLst>
                  <a:ext uri="{FF2B5EF4-FFF2-40B4-BE49-F238E27FC236}">
                    <a16:creationId xmlns:a16="http://schemas.microsoft.com/office/drawing/2014/main" id="{368737EF-B2F6-D270-1094-44BC62D09F0B}"/>
                  </a:ext>
                </a:extLst>
              </p:cNvPr>
              <p:cNvPicPr/>
              <p:nvPr/>
            </p:nvPicPr>
            <p:blipFill>
              <a:blip r:embed="rId4"/>
              <a:stretch>
                <a:fillRect/>
              </a:stretch>
            </p:blipFill>
            <p:spPr>
              <a:xfrm>
                <a:off x="7000581" y="2329659"/>
                <a:ext cx="1142280" cy="567000"/>
              </a:xfrm>
              <a:prstGeom prst="rect">
                <a:avLst/>
              </a:prstGeom>
            </p:spPr>
          </p:pic>
        </mc:Fallback>
      </mc:AlternateContent>
    </p:spTree>
    <p:extLst>
      <p:ext uri="{BB962C8B-B14F-4D97-AF65-F5344CB8AC3E}">
        <p14:creationId xmlns:p14="http://schemas.microsoft.com/office/powerpoint/2010/main" val="88126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4189D-C5F8-1288-7261-EC9B3EED2373}"/>
              </a:ext>
            </a:extLst>
          </p:cNvPr>
          <p:cNvSpPr>
            <a:spLocks noGrp="1"/>
          </p:cNvSpPr>
          <p:nvPr>
            <p:ph type="title"/>
          </p:nvPr>
        </p:nvSpPr>
        <p:spPr/>
        <p:txBody>
          <a:bodyPr>
            <a:normAutofit/>
          </a:bodyPr>
          <a:lstStyle/>
          <a:p>
            <a:r>
              <a:rPr lang="en-US" dirty="0"/>
              <a:t>Sensors and their uses</a:t>
            </a:r>
            <a:endParaRPr lang="en-IN" dirty="0"/>
          </a:p>
        </p:txBody>
      </p:sp>
      <p:pic>
        <p:nvPicPr>
          <p:cNvPr id="8" name="Content Placeholder 4">
            <a:extLst>
              <a:ext uri="{FF2B5EF4-FFF2-40B4-BE49-F238E27FC236}">
                <a16:creationId xmlns:a16="http://schemas.microsoft.com/office/drawing/2014/main" id="{2CE770A0-6599-E37C-540B-64CE7E3385C2}"/>
              </a:ext>
            </a:extLst>
          </p:cNvPr>
          <p:cNvPicPr>
            <a:picLocks noGrp="1" noChangeAspect="1"/>
          </p:cNvPicPr>
          <p:nvPr>
            <p:ph idx="1"/>
          </p:nvPr>
        </p:nvPicPr>
        <p:blipFill rotWithShape="1">
          <a:blip r:embed="rId2"/>
          <a:srcRect l="8976" t="31389" r="40381" b="17312"/>
          <a:stretch/>
        </p:blipFill>
        <p:spPr>
          <a:xfrm>
            <a:off x="1004616" y="1789766"/>
            <a:ext cx="7636789" cy="4351338"/>
          </a:xfrm>
        </p:spPr>
      </p:pic>
    </p:spTree>
    <p:extLst>
      <p:ext uri="{BB962C8B-B14F-4D97-AF65-F5344CB8AC3E}">
        <p14:creationId xmlns:p14="http://schemas.microsoft.com/office/powerpoint/2010/main" val="2425166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0D97-E8B2-2DE8-D2F0-36CD06895992}"/>
              </a:ext>
            </a:extLst>
          </p:cNvPr>
          <p:cNvSpPr>
            <a:spLocks noGrp="1"/>
          </p:cNvSpPr>
          <p:nvPr>
            <p:ph type="title"/>
          </p:nvPr>
        </p:nvSpPr>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id="{6C10CBF9-CB64-243D-6A60-33E9D13D46DB}"/>
              </a:ext>
            </a:extLst>
          </p:cNvPr>
          <p:cNvSpPr>
            <a:spLocks noGrp="1"/>
          </p:cNvSpPr>
          <p:nvPr>
            <p:ph type="body" idx="1"/>
          </p:nvPr>
        </p:nvSpPr>
        <p:spPr/>
        <p:txBody>
          <a:bodyPr/>
          <a:lstStyle/>
          <a:p>
            <a:r>
              <a:rPr lang="en-US" dirty="0"/>
              <a:t>Developing LSTM based CNN architecture to improve accuracy in steering wheel angle prediction</a:t>
            </a:r>
            <a:endParaRPr lang="en-IN" dirty="0"/>
          </a:p>
          <a:p>
            <a:endParaRPr lang="en-IN" dirty="0"/>
          </a:p>
        </p:txBody>
      </p:sp>
    </p:spTree>
    <p:extLst>
      <p:ext uri="{BB962C8B-B14F-4D97-AF65-F5344CB8AC3E}">
        <p14:creationId xmlns:p14="http://schemas.microsoft.com/office/powerpoint/2010/main" val="3922814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23D40-236B-BA1E-097A-54B813D79CB7}"/>
              </a:ext>
            </a:extLst>
          </p:cNvPr>
          <p:cNvSpPr>
            <a:spLocks noGrp="1"/>
          </p:cNvSpPr>
          <p:nvPr>
            <p:ph type="title"/>
          </p:nvPr>
        </p:nvSpPr>
        <p:spPr/>
        <p:txBody>
          <a:bodyPr/>
          <a:lstStyle/>
          <a:p>
            <a:r>
              <a:rPr lang="en-US" dirty="0"/>
              <a:t>Dataset and Preprocessing</a:t>
            </a:r>
            <a:endParaRPr lang="en-IN" dirty="0"/>
          </a:p>
        </p:txBody>
      </p:sp>
      <p:sp>
        <p:nvSpPr>
          <p:cNvPr id="3" name="Text Placeholder 2">
            <a:extLst>
              <a:ext uri="{FF2B5EF4-FFF2-40B4-BE49-F238E27FC236}">
                <a16:creationId xmlns:a16="http://schemas.microsoft.com/office/drawing/2014/main" id="{64F85523-4299-24C7-78DF-81CB869B28A7}"/>
              </a:ext>
            </a:extLst>
          </p:cNvPr>
          <p:cNvSpPr>
            <a:spLocks noGrp="1"/>
          </p:cNvSpPr>
          <p:nvPr>
            <p:ph type="body" idx="1"/>
          </p:nvPr>
        </p:nvSpPr>
        <p:spPr/>
        <p:txBody>
          <a:bodyPr/>
          <a:lstStyle/>
          <a:p>
            <a:r>
              <a:rPr lang="en-US" dirty="0"/>
              <a:t>About Dataset and Operations performed for usability</a:t>
            </a:r>
            <a:endParaRPr lang="en-IN" dirty="0"/>
          </a:p>
        </p:txBody>
      </p:sp>
    </p:spTree>
    <p:extLst>
      <p:ext uri="{BB962C8B-B14F-4D97-AF65-F5344CB8AC3E}">
        <p14:creationId xmlns:p14="http://schemas.microsoft.com/office/powerpoint/2010/main" val="355538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87A5-B50C-A1A4-F3C5-EEAB932113DB}"/>
              </a:ext>
            </a:extLst>
          </p:cNvPr>
          <p:cNvSpPr>
            <a:spLocks noGrp="1"/>
          </p:cNvSpPr>
          <p:nvPr>
            <p:ph type="title"/>
          </p:nvPr>
        </p:nvSpPr>
        <p:spPr/>
        <p:txBody>
          <a:bodyPr/>
          <a:lstStyle/>
          <a:p>
            <a:r>
              <a:rPr lang="en-US" dirty="0"/>
              <a:t>About Dataset</a:t>
            </a:r>
            <a:endParaRPr lang="en-IN" dirty="0"/>
          </a:p>
        </p:txBody>
      </p:sp>
      <p:sp>
        <p:nvSpPr>
          <p:cNvPr id="3" name="Content Placeholder 2">
            <a:extLst>
              <a:ext uri="{FF2B5EF4-FFF2-40B4-BE49-F238E27FC236}">
                <a16:creationId xmlns:a16="http://schemas.microsoft.com/office/drawing/2014/main" id="{F9224E71-95B6-1BF8-A7A9-61C5DF6F08D6}"/>
              </a:ext>
            </a:extLst>
          </p:cNvPr>
          <p:cNvSpPr>
            <a:spLocks noGrp="1"/>
          </p:cNvSpPr>
          <p:nvPr>
            <p:ph idx="1"/>
          </p:nvPr>
        </p:nvSpPr>
        <p:spPr/>
        <p:txBody>
          <a:bodyPr>
            <a:normAutofit/>
          </a:bodyPr>
          <a:lstStyle/>
          <a:p>
            <a:r>
              <a:rPr lang="en-US" dirty="0"/>
              <a:t>The data has been collected using Udacity’s self driving car simulator.</a:t>
            </a:r>
          </a:p>
          <a:p>
            <a:r>
              <a:rPr lang="en-US" dirty="0"/>
              <a:t>The data is of 300MB where each image size if around 18kb</a:t>
            </a:r>
          </a:p>
          <a:p>
            <a:r>
              <a:rPr lang="en-US" dirty="0"/>
              <a:t>We have images from left, center and right camera at each point</a:t>
            </a:r>
          </a:p>
          <a:p>
            <a:r>
              <a:rPr lang="en-US" dirty="0"/>
              <a:t>In driving log.csv we have steering angle, speed, throttle, reverse columns along with </a:t>
            </a:r>
            <a:r>
              <a:rPr lang="en-US" dirty="0" err="1"/>
              <a:t>left_cam</a:t>
            </a:r>
            <a:r>
              <a:rPr lang="en-US" dirty="0"/>
              <a:t>, </a:t>
            </a:r>
            <a:r>
              <a:rPr lang="en-US" dirty="0" err="1"/>
              <a:t>center_cam</a:t>
            </a:r>
            <a:r>
              <a:rPr lang="en-US" dirty="0"/>
              <a:t>, </a:t>
            </a:r>
            <a:r>
              <a:rPr lang="en-US" dirty="0" err="1"/>
              <a:t>right_cam</a:t>
            </a:r>
            <a:r>
              <a:rPr lang="en-US" dirty="0"/>
              <a:t> consisting path of images.</a:t>
            </a:r>
          </a:p>
          <a:p>
            <a:r>
              <a:rPr lang="en-US" dirty="0"/>
              <a:t>There are 3930 entries, 11790 (3930*3) images in our dataset.</a:t>
            </a:r>
          </a:p>
          <a:p>
            <a:r>
              <a:rPr lang="en-US" dirty="0"/>
              <a:t>Steering angles have been extracted via CAN bus at different time stamp, where it’s value ranges from -1 to +1.</a:t>
            </a:r>
          </a:p>
        </p:txBody>
      </p:sp>
    </p:spTree>
    <p:extLst>
      <p:ext uri="{BB962C8B-B14F-4D97-AF65-F5344CB8AC3E}">
        <p14:creationId xmlns:p14="http://schemas.microsoft.com/office/powerpoint/2010/main" val="3984801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A6BB-438E-F7EB-10BB-28245AADC117}"/>
              </a:ext>
            </a:extLst>
          </p:cNvPr>
          <p:cNvSpPr>
            <a:spLocks noGrp="1"/>
          </p:cNvSpPr>
          <p:nvPr>
            <p:ph type="title"/>
          </p:nvPr>
        </p:nvSpPr>
        <p:spPr/>
        <p:txBody>
          <a:bodyPr/>
          <a:lstStyle/>
          <a:p>
            <a:r>
              <a:rPr lang="en-IN" dirty="0"/>
              <a:t>Data Prepossessing</a:t>
            </a:r>
          </a:p>
        </p:txBody>
      </p:sp>
      <p:sp>
        <p:nvSpPr>
          <p:cNvPr id="3" name="Content Placeholder 2">
            <a:extLst>
              <a:ext uri="{FF2B5EF4-FFF2-40B4-BE49-F238E27FC236}">
                <a16:creationId xmlns:a16="http://schemas.microsoft.com/office/drawing/2014/main" id="{2E0867ED-8CDA-BEAB-EB92-54DC07BF1B43}"/>
              </a:ext>
            </a:extLst>
          </p:cNvPr>
          <p:cNvSpPr>
            <a:spLocks noGrp="1"/>
          </p:cNvSpPr>
          <p:nvPr>
            <p:ph idx="1"/>
          </p:nvPr>
        </p:nvSpPr>
        <p:spPr/>
        <p:txBody>
          <a:bodyPr/>
          <a:lstStyle/>
          <a:p>
            <a:r>
              <a:rPr lang="en-IN" dirty="0"/>
              <a:t>After performing EDA it was found that dataset was imbalanced, so appropriate </a:t>
            </a:r>
            <a:r>
              <a:rPr lang="en-IN" dirty="0" err="1"/>
              <a:t>downsampling</a:t>
            </a:r>
            <a:r>
              <a:rPr lang="en-IN" dirty="0"/>
              <a:t> was performed.</a:t>
            </a:r>
          </a:p>
          <a:p>
            <a:endParaRPr lang="en-IN" dirty="0"/>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6A4C67B0-DAF5-E34E-55DA-95DDCCC2D23F}"/>
              </a:ext>
            </a:extLst>
          </p:cNvPr>
          <p:cNvPicPr>
            <a:picLocks noChangeAspect="1"/>
          </p:cNvPicPr>
          <p:nvPr/>
        </p:nvPicPr>
        <p:blipFill rotWithShape="1">
          <a:blip r:embed="rId2">
            <a:extLst>
              <a:ext uri="{28A0092B-C50C-407E-A947-70E740481C1C}">
                <a14:useLocalDpi xmlns:a14="http://schemas.microsoft.com/office/drawing/2010/main" val="0"/>
              </a:ext>
            </a:extLst>
          </a:blip>
          <a:srcRect l="14835" t="26845" r="59735" b="43014"/>
          <a:stretch/>
        </p:blipFill>
        <p:spPr bwMode="auto">
          <a:xfrm>
            <a:off x="1264025" y="3145268"/>
            <a:ext cx="4446494" cy="296401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1FF2C5B-B7E0-FB33-F208-6DA4C51CB724}"/>
              </a:ext>
            </a:extLst>
          </p:cNvPr>
          <p:cNvPicPr>
            <a:picLocks noChangeAspect="1"/>
          </p:cNvPicPr>
          <p:nvPr/>
        </p:nvPicPr>
        <p:blipFill rotWithShape="1">
          <a:blip r:embed="rId3"/>
          <a:srcRect l="14906" t="53703" r="60202" b="17546"/>
          <a:stretch/>
        </p:blipFill>
        <p:spPr bwMode="auto">
          <a:xfrm>
            <a:off x="6096000" y="3145268"/>
            <a:ext cx="4545106" cy="29522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798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1373</Words>
  <Application>Microsoft Office PowerPoint</Application>
  <PresentationFormat>Widescreen</PresentationFormat>
  <Paragraphs>139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vt:lpstr>
      <vt:lpstr>Arial</vt:lpstr>
      <vt:lpstr>Calibri</vt:lpstr>
      <vt:lpstr>Calibri Light</vt:lpstr>
      <vt:lpstr>IBM Plex Sans</vt:lpstr>
      <vt:lpstr>Nunito</vt:lpstr>
      <vt:lpstr>Office Theme</vt:lpstr>
      <vt:lpstr>Steering Wheel Angle Prediction in Autonomous Driving</vt:lpstr>
      <vt:lpstr>Contents</vt:lpstr>
      <vt:lpstr>Introduction to Autonomous driving</vt:lpstr>
      <vt:lpstr>Overview of Data Flow in Autonomous Vehicles</vt:lpstr>
      <vt:lpstr>Sensors and their uses</vt:lpstr>
      <vt:lpstr>Problem Statement</vt:lpstr>
      <vt:lpstr>Dataset and Preprocessing</vt:lpstr>
      <vt:lpstr>About Dataset</vt:lpstr>
      <vt:lpstr>Data Prepossessing</vt:lpstr>
      <vt:lpstr>Data Prepossessing</vt:lpstr>
      <vt:lpstr>Data Prepossessing</vt:lpstr>
      <vt:lpstr>Data Augmentation</vt:lpstr>
      <vt:lpstr>Data Augmentation</vt:lpstr>
      <vt:lpstr>Data Augmentation</vt:lpstr>
      <vt:lpstr>Data Augmentation</vt:lpstr>
      <vt:lpstr>Data Augmentation</vt:lpstr>
      <vt:lpstr>Existing Models</vt:lpstr>
      <vt:lpstr>Research Paper – “Self-Driving Car Steering Angle Prediction Based on Image Recognition”</vt:lpstr>
      <vt:lpstr>Research Paper – “Prediction of Steering Angle for Autonomous Vehicles Using Pre-Trained Neural Network”</vt:lpstr>
      <vt:lpstr>Sensors Article - “An End-to-End Deep Neural Network for Autonomous Driving Designed for Embedded Automotive Platforms”</vt:lpstr>
      <vt:lpstr>J-Net Architecture</vt:lpstr>
      <vt:lpstr>Research Paper - ”End to End Learning for Self-Driving Cars “ by NVIDIA Corp</vt:lpstr>
      <vt:lpstr>PilotNet Architecture</vt:lpstr>
      <vt:lpstr>Proposed Model</vt:lpstr>
      <vt:lpstr>Larva Model</vt:lpstr>
      <vt:lpstr>Larva Model</vt:lpstr>
      <vt:lpstr>Code snippet</vt:lpstr>
      <vt:lpstr>Results</vt:lpstr>
      <vt:lpstr>Evaluation</vt:lpstr>
      <vt:lpstr>Graphs for Models </vt:lpstr>
      <vt:lpstr>Conclusion</vt:lpstr>
      <vt:lpstr>Conclusion</vt:lpstr>
      <vt:lpstr>Thankyou</vt:lpstr>
      <vt:lpstr>PowerPoint Presentation</vt:lpstr>
      <vt:lpstr>Larva model Snippet</vt:lpstr>
      <vt:lpstr>LSTM cell Credits - https://colah.github.io/posts/2015-08-Understanding-LSTMs/</vt:lpstr>
      <vt:lpstr>ConvLSTM Credits - https://medium.com/neuronio/an-introduction-to-convlstm-55c9025563a7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Wheel Angle Prediction in Autonomous Driving</dc:title>
  <dc:creator>Aditya Nagulpelli</dc:creator>
  <cp:lastModifiedBy>Aditya Nagulpelli</cp:lastModifiedBy>
  <cp:revision>17</cp:revision>
  <dcterms:created xsi:type="dcterms:W3CDTF">2023-04-22T16:32:15Z</dcterms:created>
  <dcterms:modified xsi:type="dcterms:W3CDTF">2023-04-25T17:41:07Z</dcterms:modified>
</cp:coreProperties>
</file>